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48" r:id="rId1"/>
  </p:sldMasterIdLst>
  <p:notesMasterIdLst>
    <p:notesMasterId r:id="rId77"/>
  </p:notesMasterIdLst>
  <p:sldIdLst>
    <p:sldId id="299" r:id="rId2"/>
    <p:sldId id="272" r:id="rId3"/>
    <p:sldId id="266" r:id="rId4"/>
    <p:sldId id="267" r:id="rId5"/>
    <p:sldId id="308" r:id="rId6"/>
    <p:sldId id="332" r:id="rId7"/>
    <p:sldId id="306" r:id="rId8"/>
    <p:sldId id="268" r:id="rId9"/>
    <p:sldId id="307" r:id="rId10"/>
    <p:sldId id="270" r:id="rId11"/>
    <p:sldId id="309" r:id="rId12"/>
    <p:sldId id="378" r:id="rId13"/>
    <p:sldId id="379" r:id="rId14"/>
    <p:sldId id="275" r:id="rId15"/>
    <p:sldId id="269" r:id="rId16"/>
    <p:sldId id="352" r:id="rId17"/>
    <p:sldId id="310" r:id="rId18"/>
    <p:sldId id="311" r:id="rId19"/>
    <p:sldId id="271" r:id="rId20"/>
    <p:sldId id="264" r:id="rId21"/>
    <p:sldId id="322" r:id="rId22"/>
    <p:sldId id="258" r:id="rId23"/>
    <p:sldId id="312" r:id="rId24"/>
    <p:sldId id="317" r:id="rId25"/>
    <p:sldId id="259" r:id="rId26"/>
    <p:sldId id="280" r:id="rId27"/>
    <p:sldId id="285" r:id="rId28"/>
    <p:sldId id="286" r:id="rId29"/>
    <p:sldId id="287" r:id="rId30"/>
    <p:sldId id="288" r:id="rId31"/>
    <p:sldId id="330" r:id="rId32"/>
    <p:sldId id="327" r:id="rId33"/>
    <p:sldId id="323" r:id="rId34"/>
    <p:sldId id="263" r:id="rId35"/>
    <p:sldId id="313" r:id="rId36"/>
    <p:sldId id="373" r:id="rId37"/>
    <p:sldId id="319" r:id="rId38"/>
    <p:sldId id="262" r:id="rId39"/>
    <p:sldId id="289" r:id="rId40"/>
    <p:sldId id="290" r:id="rId41"/>
    <p:sldId id="291" r:id="rId42"/>
    <p:sldId id="292" r:id="rId43"/>
    <p:sldId id="293" r:id="rId44"/>
    <p:sldId id="278" r:id="rId45"/>
    <p:sldId id="329" r:id="rId46"/>
    <p:sldId id="324" r:id="rId47"/>
    <p:sldId id="325" r:id="rId48"/>
    <p:sldId id="328" r:id="rId49"/>
    <p:sldId id="371" r:id="rId50"/>
    <p:sldId id="375" r:id="rId51"/>
    <p:sldId id="367" r:id="rId52"/>
    <p:sldId id="374" r:id="rId53"/>
    <p:sldId id="347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  <p:sldId id="391" r:id="rId66"/>
    <p:sldId id="392" r:id="rId67"/>
    <p:sldId id="369" r:id="rId68"/>
    <p:sldId id="370" r:id="rId69"/>
    <p:sldId id="368" r:id="rId70"/>
    <p:sldId id="348" r:id="rId71"/>
    <p:sldId id="349" r:id="rId72"/>
    <p:sldId id="350" r:id="rId73"/>
    <p:sldId id="351" r:id="rId74"/>
    <p:sldId id="376" r:id="rId75"/>
    <p:sldId id="377" r:id="rId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4B"/>
    <a:srgbClr val="D26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5565" autoAdjust="0"/>
  </p:normalViewPr>
  <p:slideViewPr>
    <p:cSldViewPr>
      <p:cViewPr>
        <p:scale>
          <a:sx n="103" d="100"/>
          <a:sy n="103" d="100"/>
        </p:scale>
        <p:origin x="-1800" y="-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8" d="100"/>
        <a:sy n="128" d="100"/>
      </p:scale>
      <p:origin x="0" y="134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viewProps" Target="viewProps.xml"/><Relationship Id="rId81" Type="http://schemas.openxmlformats.org/officeDocument/2006/relationships/theme" Target="theme/theme1.xml"/><Relationship Id="rId82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notesMaster" Target="notesMasters/notesMaster1.xml"/><Relationship Id="rId78" Type="http://schemas.openxmlformats.org/officeDocument/2006/relationships/printerSettings" Target="printerSettings/printerSettings1.bin"/><Relationship Id="rId79" Type="http://schemas.openxmlformats.org/officeDocument/2006/relationships/presProps" Target="pres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ropbox\Myanmar_GIS\Modeling\Tests\626-Kayin-1000HHDem-PopGr-NoDmdGr-LV15MV22-13c-SN10\626-Kayin_metrics-local-all-nodes-rollout_sequence-EAProc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ropbox\Myanmar_GIS\Modeling\Tests\626-Kayin-1000HHDem-PopGr-NoDmdGr-LV15MV22-13c-SN10\626-Kayin_metrics-local-all-nodes-rollout_sequence-EAProc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ropbox\Myanmar_GIS\Modeling\Tests\626-Kayin-1000HHDem-PopGr-NoDmdGr-LV15MV22-13c-SN10\626-Kayin_EA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ropbox\Myanmar_GIS\Modeling\Tests\625-Chin-1000HHDem-PopGr-NoDmdGr-LV15MV22-13c-SN10\625-Chin-metrics-local-all-nodes-rollout_sequence-EAProc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ropbox\Myanmar_GIS\Modeling\Tests\625-Chin-1000HHDem-PopGr-NoDmdGr-LV15MV22-13c-SN10\625-Chin-metrics-local-all-nodes-rollout_sequence-EAProc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ropbox\Myanmar_GIS\Modeling\Tests\625-Chin-1000HHDem-PopGr-NoDmdGr-LV15MV22-13c-SN10\625-Chin_NZ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ropbox\Myanmar_GIS\Modeling\Tests\631-Mandalay-1000HHDem-PopGr-NoDmdGr-LV15MV22-13c-SN10\631-Mandalay_NZ-V2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ropbox\Myanmar_GIS\Modeling\Tests\631-Mandalay-1000HHDem-PopGr-NoDmdGr-LV15MV22-13c-SN10\631-Mandalay_NZ-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n-US" sz="1800" dirty="0"/>
              <a:t>Kayin: Initial Cost per Household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22640738089557"/>
          <c:y val="0.146758210101786"/>
          <c:w val="0.741284339457568"/>
          <c:h val="0.595478842583702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'Pvt2'!$B$23</c:f>
              <c:strCache>
                <c:ptCount val="1"/>
                <c:pt idx="0">
                  <c:v>Local Cost / HH</c:v>
                </c:pt>
              </c:strCache>
            </c:strRef>
          </c:tx>
          <c:invertIfNegative val="0"/>
          <c:cat>
            <c:strRef>
              <c:f>'Pvt2'!$C$24:$H$24</c:f>
              <c:strCache>
                <c:ptCount val="6"/>
                <c:pt idx="0">
                  <c:v>Grid Ph 1</c:v>
                </c:pt>
                <c:pt idx="1">
                  <c:v>Grid Ph 2</c:v>
                </c:pt>
                <c:pt idx="2">
                  <c:v>Grid Ph 3</c:v>
                </c:pt>
                <c:pt idx="3">
                  <c:v>Grid Ph 4</c:v>
                </c:pt>
                <c:pt idx="4">
                  <c:v>Grid Ph 5</c:v>
                </c:pt>
                <c:pt idx="5">
                  <c:v>Mini-Grid</c:v>
                </c:pt>
              </c:strCache>
            </c:strRef>
          </c:cat>
          <c:val>
            <c:numRef>
              <c:f>'Pvt2'!$C$23:$H$23</c:f>
              <c:numCache>
                <c:formatCode>_("$"* #,##0_);_("$"* \(#,##0\);_("$"* "-"??_);_(@_)</c:formatCode>
                <c:ptCount val="6"/>
                <c:pt idx="0">
                  <c:v>641.3567392470065</c:v>
                </c:pt>
                <c:pt idx="1">
                  <c:v>647.0461263415872</c:v>
                </c:pt>
                <c:pt idx="2">
                  <c:v>634.5409514202013</c:v>
                </c:pt>
                <c:pt idx="3">
                  <c:v>632.3416470720407</c:v>
                </c:pt>
                <c:pt idx="4">
                  <c:v>634.2123928008732</c:v>
                </c:pt>
                <c:pt idx="5">
                  <c:v>528.9634146341464</c:v>
                </c:pt>
              </c:numCache>
            </c:numRef>
          </c:val>
        </c:ser>
        <c:ser>
          <c:idx val="0"/>
          <c:order val="1"/>
          <c:tx>
            <c:strRef>
              <c:f>'Pvt2'!$B$22</c:f>
              <c:strCache>
                <c:ptCount val="1"/>
                <c:pt idx="0">
                  <c:v>MV Cost / HH</c:v>
                </c:pt>
              </c:strCache>
            </c:strRef>
          </c:tx>
          <c:invertIfNegative val="0"/>
          <c:cat>
            <c:strRef>
              <c:f>'Pvt2'!$C$24:$H$24</c:f>
              <c:strCache>
                <c:ptCount val="6"/>
                <c:pt idx="0">
                  <c:v>Grid Ph 1</c:v>
                </c:pt>
                <c:pt idx="1">
                  <c:v>Grid Ph 2</c:v>
                </c:pt>
                <c:pt idx="2">
                  <c:v>Grid Ph 3</c:v>
                </c:pt>
                <c:pt idx="3">
                  <c:v>Grid Ph 4</c:v>
                </c:pt>
                <c:pt idx="4">
                  <c:v>Grid Ph 5</c:v>
                </c:pt>
                <c:pt idx="5">
                  <c:v>Mini-Grid</c:v>
                </c:pt>
              </c:strCache>
            </c:strRef>
          </c:cat>
          <c:val>
            <c:numRef>
              <c:f>'Pvt2'!$C$22:$G$22</c:f>
              <c:numCache>
                <c:formatCode>_("$"* #,##0_);_("$"* \(#,##0\);_("$"* "-"??_);_(@_)</c:formatCode>
                <c:ptCount val="5"/>
                <c:pt idx="0">
                  <c:v>69.58917710703484</c:v>
                </c:pt>
                <c:pt idx="1">
                  <c:v>182.6983258038778</c:v>
                </c:pt>
                <c:pt idx="2">
                  <c:v>288.5291802911829</c:v>
                </c:pt>
                <c:pt idx="3">
                  <c:v>516.10579937756</c:v>
                </c:pt>
                <c:pt idx="4">
                  <c:v>998.469742686192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90668904"/>
        <c:axId val="1891275544"/>
      </c:barChart>
      <c:catAx>
        <c:axId val="18906689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1891275544"/>
        <c:crosses val="autoZero"/>
        <c:auto val="1"/>
        <c:lblAlgn val="ctr"/>
        <c:lblOffset val="100"/>
        <c:noMultiLvlLbl val="0"/>
      </c:catAx>
      <c:valAx>
        <c:axId val="1891275544"/>
        <c:scaling>
          <c:orientation val="minMax"/>
          <c:max val="2500.0"/>
        </c:scaling>
        <c:delete val="0"/>
        <c:axPos val="l"/>
        <c:majorGridlines/>
        <c:numFmt formatCode="_(&quot;$&quot;* #,##0_);_(&quot;$&quot;* \(#,##0\);_(&quot;$&quot;* &quot;-&quot;??_);_(@_)" sourceLinked="1"/>
        <c:majorTickMark val="out"/>
        <c:minorTickMark val="none"/>
        <c:tickLblPos val="nextTo"/>
        <c:crossAx val="1890668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1887048601683"/>
          <c:y val="0.186504325848158"/>
          <c:w val="0.582938953751471"/>
          <c:h val="0.14701555598233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 b="1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n-US" sz="1800" dirty="0"/>
              <a:t>Kayin: Annual Recurring Costs / HH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35213576244146"/>
          <c:y val="0.129968427859561"/>
          <c:w val="0.67639931038032"/>
          <c:h val="0.5812664992962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'Pvt2'!$K$30</c:f>
              <c:strCache>
                <c:ptCount val="1"/>
                <c:pt idx="0">
                  <c:v>Kayin: Recurring costs / HH-year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'Pvt2'!$L$31:$N$31</c:f>
              <c:strCache>
                <c:ptCount val="3"/>
                <c:pt idx="0">
                  <c:v>Grid
(kWh cost +
 maint)</c:v>
                </c:pt>
                <c:pt idx="1">
                  <c:v>Mini-Grid
(fuel + maint)</c:v>
                </c:pt>
                <c:pt idx="2">
                  <c:v>Off-grid
(batt repl +
 maint)</c:v>
                </c:pt>
              </c:strCache>
            </c:strRef>
          </c:cat>
          <c:val>
            <c:numRef>
              <c:f>'Pvt2'!$L$30:$M$30</c:f>
              <c:numCache>
                <c:formatCode>"$"#,##0_);\("$"#,##0\)</c:formatCode>
                <c:ptCount val="2"/>
                <c:pt idx="0">
                  <c:v>331.6910713936746</c:v>
                </c:pt>
                <c:pt idx="1">
                  <c:v>571.9183478929443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91123688"/>
        <c:axId val="2070243880"/>
      </c:barChart>
      <c:catAx>
        <c:axId val="18911236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b="1"/>
            </a:pPr>
            <a:endParaRPr lang="en-US"/>
          </a:p>
        </c:txPr>
        <c:crossAx val="2070243880"/>
        <c:crosses val="autoZero"/>
        <c:auto val="1"/>
        <c:lblAlgn val="ctr"/>
        <c:lblOffset val="100"/>
        <c:noMultiLvlLbl val="0"/>
      </c:catAx>
      <c:valAx>
        <c:axId val="2070243880"/>
        <c:scaling>
          <c:orientation val="minMax"/>
          <c:max val="2500.0"/>
        </c:scaling>
        <c:delete val="0"/>
        <c:axPos val="l"/>
        <c:majorGridlines/>
        <c:numFmt formatCode="&quot;$&quot;#,##0_);\(&quot;$&quot;#,##0\)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1891123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Kayin: Electrification Recommendation by Settlement Size</a:t>
            </a:r>
          </a:p>
        </c:rich>
      </c:tx>
      <c:layout/>
      <c:overlay val="1"/>
      <c:spPr>
        <a:noFill/>
      </c:spPr>
    </c:title>
    <c:autoTitleDeleted val="0"/>
    <c:plotArea>
      <c:layout>
        <c:manualLayout>
          <c:layoutTarget val="inner"/>
          <c:xMode val="edge"/>
          <c:yMode val="edge"/>
          <c:x val="0.153013016230114"/>
          <c:y val="0.145723154712423"/>
          <c:w val="0.659575499491135"/>
          <c:h val="0.52450596365327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'Pv3-BinChart'!$C$6</c:f>
              <c:strCache>
                <c:ptCount val="1"/>
                <c:pt idx="0">
                  <c:v>Grid Ph1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'Pv3-BinChart'!$C$7:$C$14</c:f>
              <c:numCache>
                <c:formatCode>General</c:formatCode>
                <c:ptCount val="8"/>
                <c:pt idx="1">
                  <c:v>5.0</c:v>
                </c:pt>
                <c:pt idx="2">
                  <c:v>30.0</c:v>
                </c:pt>
                <c:pt idx="3">
                  <c:v>88.0</c:v>
                </c:pt>
                <c:pt idx="4">
                  <c:v>188.0</c:v>
                </c:pt>
                <c:pt idx="5">
                  <c:v>86.0</c:v>
                </c:pt>
                <c:pt idx="6">
                  <c:v>18.0</c:v>
                </c:pt>
                <c:pt idx="7">
                  <c:v>20.0</c:v>
                </c:pt>
              </c:numCache>
            </c:numRef>
          </c:val>
        </c:ser>
        <c:ser>
          <c:idx val="1"/>
          <c:order val="1"/>
          <c:tx>
            <c:strRef>
              <c:f>'Pv3-BinChart'!$D$6</c:f>
              <c:strCache>
                <c:ptCount val="1"/>
                <c:pt idx="0">
                  <c:v>Grid Ph2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'Pv3-BinChart'!$D$7:$D$14</c:f>
              <c:numCache>
                <c:formatCode>General</c:formatCode>
                <c:ptCount val="8"/>
                <c:pt idx="1">
                  <c:v>4.0</c:v>
                </c:pt>
                <c:pt idx="2">
                  <c:v>26.0</c:v>
                </c:pt>
                <c:pt idx="3">
                  <c:v>75.0</c:v>
                </c:pt>
                <c:pt idx="4">
                  <c:v>206.0</c:v>
                </c:pt>
                <c:pt idx="5">
                  <c:v>25.0</c:v>
                </c:pt>
                <c:pt idx="6">
                  <c:v>9.0</c:v>
                </c:pt>
                <c:pt idx="7">
                  <c:v>3.0</c:v>
                </c:pt>
              </c:numCache>
            </c:numRef>
          </c:val>
        </c:ser>
        <c:ser>
          <c:idx val="2"/>
          <c:order val="2"/>
          <c:tx>
            <c:strRef>
              <c:f>'Pv3-BinChart'!$E$6</c:f>
              <c:strCache>
                <c:ptCount val="1"/>
                <c:pt idx="0">
                  <c:v>Grid Ph3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'Pv3-BinChart'!$E$7:$E$14</c:f>
              <c:numCache>
                <c:formatCode>General</c:formatCode>
                <c:ptCount val="8"/>
                <c:pt idx="1">
                  <c:v>1.0</c:v>
                </c:pt>
                <c:pt idx="2">
                  <c:v>25.0</c:v>
                </c:pt>
                <c:pt idx="3">
                  <c:v>63.0</c:v>
                </c:pt>
                <c:pt idx="4">
                  <c:v>161.0</c:v>
                </c:pt>
                <c:pt idx="5">
                  <c:v>11.0</c:v>
                </c:pt>
                <c:pt idx="6">
                  <c:v>2.0</c:v>
                </c:pt>
                <c:pt idx="7">
                  <c:v>1.0</c:v>
                </c:pt>
              </c:numCache>
            </c:numRef>
          </c:val>
        </c:ser>
        <c:ser>
          <c:idx val="3"/>
          <c:order val="3"/>
          <c:tx>
            <c:strRef>
              <c:f>'Pv3-BinChart'!$F$6</c:f>
              <c:strCache>
                <c:ptCount val="1"/>
                <c:pt idx="0">
                  <c:v>Grid Ph4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'Pv3-BinChart'!$F$7:$F$14</c:f>
              <c:numCache>
                <c:formatCode>General</c:formatCode>
                <c:ptCount val="8"/>
                <c:pt idx="1">
                  <c:v>1.0</c:v>
                </c:pt>
                <c:pt idx="2">
                  <c:v>48.0</c:v>
                </c:pt>
                <c:pt idx="3">
                  <c:v>116.0</c:v>
                </c:pt>
                <c:pt idx="4">
                  <c:v>65.0</c:v>
                </c:pt>
                <c:pt idx="5">
                  <c:v>3.0</c:v>
                </c:pt>
                <c:pt idx="6">
                  <c:v>2.0</c:v>
                </c:pt>
              </c:numCache>
            </c:numRef>
          </c:val>
        </c:ser>
        <c:ser>
          <c:idx val="4"/>
          <c:order val="4"/>
          <c:tx>
            <c:strRef>
              <c:f>'Pv3-BinChart'!$G$6</c:f>
              <c:strCache>
                <c:ptCount val="1"/>
                <c:pt idx="0">
                  <c:v>Grid Ph5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'Pv3-BinChart'!$G$7:$G$14</c:f>
              <c:numCache>
                <c:formatCode>General</c:formatCode>
                <c:ptCount val="8"/>
                <c:pt idx="2">
                  <c:v>93.0</c:v>
                </c:pt>
                <c:pt idx="3">
                  <c:v>71.0</c:v>
                </c:pt>
                <c:pt idx="4">
                  <c:v>12.0</c:v>
                </c:pt>
                <c:pt idx="5">
                  <c:v>4.0</c:v>
                </c:pt>
              </c:numCache>
            </c:numRef>
          </c:val>
        </c:ser>
        <c:ser>
          <c:idx val="5"/>
          <c:order val="5"/>
          <c:tx>
            <c:strRef>
              <c:f>'Pv3-BinChart'!$H$6</c:f>
              <c:strCache>
                <c:ptCount val="1"/>
                <c:pt idx="0">
                  <c:v>Mini-Grid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'Pv3-BinChart'!$H$7:$H$14</c:f>
              <c:numCache>
                <c:formatCode>General</c:formatCode>
                <c:ptCount val="8"/>
                <c:pt idx="2">
                  <c:v>6.0</c:v>
                </c:pt>
                <c:pt idx="3">
                  <c:v>1.0</c:v>
                </c:pt>
                <c:pt idx="4">
                  <c:v>1.0</c:v>
                </c:pt>
              </c:numCache>
            </c:numRef>
          </c:val>
        </c:ser>
        <c:ser>
          <c:idx val="6"/>
          <c:order val="6"/>
          <c:tx>
            <c:strRef>
              <c:f>'Pv3-BinChart'!$I$6</c:f>
              <c:strCache>
                <c:ptCount val="1"/>
                <c:pt idx="0">
                  <c:v>Off-Grid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'Pv3-BinChart'!$I$7:$I$14</c:f>
              <c:numCache>
                <c:formatCode>General</c:formatCode>
                <c:ptCount val="8"/>
                <c:pt idx="1">
                  <c:v>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0765064"/>
        <c:axId val="-2100771112"/>
      </c:barChart>
      <c:catAx>
        <c:axId val="-21007650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Bins:  Households per Settlement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b="1"/>
            </a:pPr>
            <a:endParaRPr lang="en-US"/>
          </a:p>
        </c:txPr>
        <c:crossAx val="-2100771112"/>
        <c:crosses val="autoZero"/>
        <c:auto val="1"/>
        <c:lblAlgn val="ctr"/>
        <c:lblOffset val="100"/>
        <c:noMultiLvlLbl val="0"/>
      </c:catAx>
      <c:valAx>
        <c:axId val="-210077111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Number of Settlements</a:t>
                </a:r>
              </a:p>
            </c:rich>
          </c:tx>
          <c:layout>
            <c:manualLayout>
              <c:xMode val="edge"/>
              <c:yMode val="edge"/>
              <c:x val="0.0226454801257951"/>
              <c:y val="0.210948370377753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-21007650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0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Chin Initial Costs per Household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3396062992126"/>
          <c:y val="0.17119217519685"/>
          <c:w val="0.793890866793009"/>
          <c:h val="0.58497969980315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'Pvt2-PerConn'!$B$31</c:f>
              <c:strCache>
                <c:ptCount val="1"/>
                <c:pt idx="0">
                  <c:v>Local Cost / HH</c:v>
                </c:pt>
              </c:strCache>
            </c:strRef>
          </c:tx>
          <c:invertIfNegative val="0"/>
          <c:cat>
            <c:strRef>
              <c:f>'Pvt2-PerConn'!$C$32:$I$32</c:f>
              <c:strCache>
                <c:ptCount val="7"/>
                <c:pt idx="0">
                  <c:v>Grid Ph 1</c:v>
                </c:pt>
                <c:pt idx="1">
                  <c:v>Grid Ph 2</c:v>
                </c:pt>
                <c:pt idx="2">
                  <c:v>Grid Ph 3</c:v>
                </c:pt>
                <c:pt idx="3">
                  <c:v>Grid Ph 4</c:v>
                </c:pt>
                <c:pt idx="4">
                  <c:v>Grid Ph 5</c:v>
                </c:pt>
                <c:pt idx="5">
                  <c:v>Mini-Grid</c:v>
                </c:pt>
                <c:pt idx="6">
                  <c:v>Off-grid /
 Solar</c:v>
                </c:pt>
              </c:strCache>
            </c:strRef>
          </c:cat>
          <c:val>
            <c:numRef>
              <c:f>'Pvt2-PerConn'!$C$31:$H$31</c:f>
              <c:numCache>
                <c:formatCode>_("$"* #,##0.00_);_("$"* \(#,##0.00\);_("$"* "-"??_);_(@_)</c:formatCode>
                <c:ptCount val="6"/>
                <c:pt idx="0">
                  <c:v>644.2770772223128</c:v>
                </c:pt>
                <c:pt idx="1">
                  <c:v>633.1159640947315</c:v>
                </c:pt>
                <c:pt idx="2">
                  <c:v>641.573517953925</c:v>
                </c:pt>
                <c:pt idx="3">
                  <c:v>647.1788474905791</c:v>
                </c:pt>
                <c:pt idx="4">
                  <c:v>654.5815238876784</c:v>
                </c:pt>
                <c:pt idx="5">
                  <c:v>567.9708982584785</c:v>
                </c:pt>
              </c:numCache>
            </c:numRef>
          </c:val>
        </c:ser>
        <c:ser>
          <c:idx val="0"/>
          <c:order val="1"/>
          <c:tx>
            <c:strRef>
              <c:f>'Pvt2-PerConn'!$B$30</c:f>
              <c:strCache>
                <c:ptCount val="1"/>
                <c:pt idx="0">
                  <c:v>MV Cost / HH</c:v>
                </c:pt>
              </c:strCache>
            </c:strRef>
          </c:tx>
          <c:invertIfNegative val="0"/>
          <c:cat>
            <c:strRef>
              <c:f>'Pvt2-PerConn'!$C$32:$I$32</c:f>
              <c:strCache>
                <c:ptCount val="7"/>
                <c:pt idx="0">
                  <c:v>Grid Ph 1</c:v>
                </c:pt>
                <c:pt idx="1">
                  <c:v>Grid Ph 2</c:v>
                </c:pt>
                <c:pt idx="2">
                  <c:v>Grid Ph 3</c:v>
                </c:pt>
                <c:pt idx="3">
                  <c:v>Grid Ph 4</c:v>
                </c:pt>
                <c:pt idx="4">
                  <c:v>Grid Ph 5</c:v>
                </c:pt>
                <c:pt idx="5">
                  <c:v>Mini-Grid</c:v>
                </c:pt>
                <c:pt idx="6">
                  <c:v>Off-grid /
 Solar</c:v>
                </c:pt>
              </c:strCache>
            </c:strRef>
          </c:cat>
          <c:val>
            <c:numRef>
              <c:f>'Pvt2-PerConn'!$C$30:$H$30</c:f>
              <c:numCache>
                <c:formatCode>_("$"* #,##0.00_);_("$"* \(#,##0.00\);_("$"* "-"??_);_(@_)</c:formatCode>
                <c:ptCount val="6"/>
                <c:pt idx="0">
                  <c:v>232.3501235171141</c:v>
                </c:pt>
                <c:pt idx="1">
                  <c:v>617.7880651166276</c:v>
                </c:pt>
                <c:pt idx="2">
                  <c:v>879.5735460735887</c:v>
                </c:pt>
                <c:pt idx="3">
                  <c:v>1312.515601791916</c:v>
                </c:pt>
                <c:pt idx="4">
                  <c:v>1775.433722815693</c:v>
                </c:pt>
                <c:pt idx="5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0947096"/>
        <c:axId val="-2100975816"/>
      </c:barChart>
      <c:catAx>
        <c:axId val="-21009470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b="1"/>
            </a:pPr>
            <a:endParaRPr lang="en-US"/>
          </a:p>
        </c:txPr>
        <c:crossAx val="-2100975816"/>
        <c:crosses val="autoZero"/>
        <c:auto val="1"/>
        <c:lblAlgn val="ctr"/>
        <c:lblOffset val="100"/>
        <c:noMultiLvlLbl val="0"/>
      </c:catAx>
      <c:valAx>
        <c:axId val="-2100975816"/>
        <c:scaling>
          <c:orientation val="minMax"/>
          <c:max val="2500.0"/>
        </c:scaling>
        <c:delete val="0"/>
        <c:axPos val="l"/>
        <c:majorGridlines/>
        <c:numFmt formatCode="_(&quot;$&quot;* #,##0_);_(&quot;$&quot;* \(#,##0\);_(&quot;$&quot;* &quot;-&quot;_);_(@_)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-2100947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23954966155546"/>
          <c:y val="0.187116141732283"/>
          <c:w val="0.435259013675922"/>
          <c:h val="0.1674343832021"/>
        </c:manualLayout>
      </c:layout>
      <c:overlay val="0"/>
      <c:txPr>
        <a:bodyPr/>
        <a:lstStyle/>
        <a:p>
          <a:pPr>
            <a:defRPr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7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Chin: Annual Recurring Costs / HH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02188442332741"/>
          <c:y val="0.151874254354569"/>
          <c:w val="0.737204348080987"/>
          <c:h val="0.5626314324345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'Pvt2-PerConn'!$K$30</c:f>
              <c:strCache>
                <c:ptCount val="1"/>
                <c:pt idx="0">
                  <c:v>Chin: Recurring costs / HH-year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'Pvt2-PerConn'!$L$31:$O$31</c:f>
              <c:strCache>
                <c:ptCount val="3"/>
                <c:pt idx="0">
                  <c:v>Grid
(kWh cost +
 maint)</c:v>
                </c:pt>
                <c:pt idx="1">
                  <c:v>Mini-Grid
(fuel +
 maint)</c:v>
                </c:pt>
                <c:pt idx="2">
                  <c:v>Off-grid
(batt repl +
 maint)</c:v>
                </c:pt>
              </c:strCache>
            </c:strRef>
          </c:cat>
          <c:val>
            <c:numRef>
              <c:f>'Pvt2-PerConn'!$L$30:$M$30</c:f>
              <c:numCache>
                <c:formatCode>"$"#,##0_);\("$"#,##0\)</c:formatCode>
                <c:ptCount val="2"/>
                <c:pt idx="0">
                  <c:v>349.9995342962542</c:v>
                </c:pt>
                <c:pt idx="1">
                  <c:v>612.170241079487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9373864"/>
        <c:axId val="1837377032"/>
      </c:barChart>
      <c:catAx>
        <c:axId val="21193738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b="1"/>
            </a:pPr>
            <a:endParaRPr lang="en-US"/>
          </a:p>
        </c:txPr>
        <c:crossAx val="1837377032"/>
        <c:crosses val="autoZero"/>
        <c:auto val="1"/>
        <c:lblAlgn val="ctr"/>
        <c:lblOffset val="100"/>
        <c:noMultiLvlLbl val="0"/>
      </c:catAx>
      <c:valAx>
        <c:axId val="1837377032"/>
        <c:scaling>
          <c:orientation val="minMax"/>
          <c:max val="2500.0"/>
        </c:scaling>
        <c:delete val="0"/>
        <c:axPos val="l"/>
        <c:majorGridlines/>
        <c:numFmt formatCode="&quot;$&quot;#,##0_);\(&quot;$&quot;#,##0\)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2119373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7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Chin: Electrification Recommendation by Settlement Size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54392627057981"/>
          <c:y val="0.146541674668715"/>
          <c:w val="0.673885826771654"/>
          <c:h val="0.57435907591085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'Pv3-BinChart'!$C$6</c:f>
              <c:strCache>
                <c:ptCount val="1"/>
                <c:pt idx="0">
                  <c:v>Grid Ph1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'Pv3-BinChart'!$C$7:$C$14</c:f>
              <c:numCache>
                <c:formatCode>General</c:formatCode>
                <c:ptCount val="8"/>
                <c:pt idx="1">
                  <c:v>4.0</c:v>
                </c:pt>
                <c:pt idx="2">
                  <c:v>24.0</c:v>
                </c:pt>
                <c:pt idx="3">
                  <c:v>50.0</c:v>
                </c:pt>
                <c:pt idx="4">
                  <c:v>81.0</c:v>
                </c:pt>
                <c:pt idx="5">
                  <c:v>20.0</c:v>
                </c:pt>
                <c:pt idx="6">
                  <c:v>5.0</c:v>
                </c:pt>
                <c:pt idx="7">
                  <c:v>5.0</c:v>
                </c:pt>
              </c:numCache>
            </c:numRef>
          </c:val>
        </c:ser>
        <c:ser>
          <c:idx val="1"/>
          <c:order val="1"/>
          <c:tx>
            <c:strRef>
              <c:f>'Pv3-BinChart'!$D$6</c:f>
              <c:strCache>
                <c:ptCount val="1"/>
                <c:pt idx="0">
                  <c:v>Grid Ph2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'Pv3-BinChart'!$D$7:$D$14</c:f>
              <c:numCache>
                <c:formatCode>General</c:formatCode>
                <c:ptCount val="8"/>
                <c:pt idx="1">
                  <c:v>1.0</c:v>
                </c:pt>
                <c:pt idx="2">
                  <c:v>16.0</c:v>
                </c:pt>
                <c:pt idx="3">
                  <c:v>53.0</c:v>
                </c:pt>
                <c:pt idx="4">
                  <c:v>63.0</c:v>
                </c:pt>
                <c:pt idx="5">
                  <c:v>7.0</c:v>
                </c:pt>
                <c:pt idx="6">
                  <c:v>4.0</c:v>
                </c:pt>
              </c:numCache>
            </c:numRef>
          </c:val>
        </c:ser>
        <c:ser>
          <c:idx val="2"/>
          <c:order val="2"/>
          <c:tx>
            <c:strRef>
              <c:f>'Pv3-BinChart'!$E$6</c:f>
              <c:strCache>
                <c:ptCount val="1"/>
                <c:pt idx="0">
                  <c:v>Grid Ph3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'Pv3-BinChart'!$E$7:$E$14</c:f>
              <c:numCache>
                <c:formatCode>General</c:formatCode>
                <c:ptCount val="8"/>
                <c:pt idx="0">
                  <c:v>4.0</c:v>
                </c:pt>
                <c:pt idx="1">
                  <c:v>15.0</c:v>
                </c:pt>
                <c:pt idx="2">
                  <c:v>70.0</c:v>
                </c:pt>
                <c:pt idx="3">
                  <c:v>66.0</c:v>
                </c:pt>
                <c:pt idx="4">
                  <c:v>32.0</c:v>
                </c:pt>
                <c:pt idx="5">
                  <c:v>4.0</c:v>
                </c:pt>
              </c:numCache>
            </c:numRef>
          </c:val>
        </c:ser>
        <c:ser>
          <c:idx val="3"/>
          <c:order val="3"/>
          <c:tx>
            <c:strRef>
              <c:f>'Pv3-BinChart'!$F$6</c:f>
              <c:strCache>
                <c:ptCount val="1"/>
                <c:pt idx="0">
                  <c:v>Grid Ph4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'Pv3-BinChart'!$F$7:$F$14</c:f>
              <c:numCache>
                <c:formatCode>General</c:formatCode>
                <c:ptCount val="8"/>
                <c:pt idx="1">
                  <c:v>26.0</c:v>
                </c:pt>
                <c:pt idx="2">
                  <c:v>63.0</c:v>
                </c:pt>
                <c:pt idx="3">
                  <c:v>59.0</c:v>
                </c:pt>
                <c:pt idx="4">
                  <c:v>13.0</c:v>
                </c:pt>
                <c:pt idx="5">
                  <c:v>1.0</c:v>
                </c:pt>
              </c:numCache>
            </c:numRef>
          </c:val>
        </c:ser>
        <c:ser>
          <c:idx val="4"/>
          <c:order val="4"/>
          <c:tx>
            <c:strRef>
              <c:f>'Pv3-BinChart'!$G$6</c:f>
              <c:strCache>
                <c:ptCount val="1"/>
                <c:pt idx="0">
                  <c:v>Grid Ph5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'Pv3-BinChart'!$G$7:$G$14</c:f>
              <c:numCache>
                <c:formatCode>General</c:formatCode>
                <c:ptCount val="8"/>
                <c:pt idx="0">
                  <c:v>2.0</c:v>
                </c:pt>
                <c:pt idx="1">
                  <c:v>18.0</c:v>
                </c:pt>
                <c:pt idx="2">
                  <c:v>75.0</c:v>
                </c:pt>
                <c:pt idx="3">
                  <c:v>47.0</c:v>
                </c:pt>
                <c:pt idx="4">
                  <c:v>6.0</c:v>
                </c:pt>
              </c:numCache>
            </c:numRef>
          </c:val>
        </c:ser>
        <c:ser>
          <c:idx val="5"/>
          <c:order val="5"/>
          <c:tx>
            <c:strRef>
              <c:f>'Pv3-BinChart'!$H$6</c:f>
              <c:strCache>
                <c:ptCount val="1"/>
                <c:pt idx="0">
                  <c:v>Mini-Grid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'Pv3-BinChart'!$H$7:$H$14</c:f>
              <c:numCache>
                <c:formatCode>General</c:formatCode>
                <c:ptCount val="8"/>
                <c:pt idx="1">
                  <c:v>5.0</c:v>
                </c:pt>
                <c:pt idx="2">
                  <c:v>63.0</c:v>
                </c:pt>
                <c:pt idx="3">
                  <c:v>3.0</c:v>
                </c:pt>
              </c:numCache>
            </c:numRef>
          </c:val>
        </c:ser>
        <c:ser>
          <c:idx val="6"/>
          <c:order val="6"/>
          <c:tx>
            <c:strRef>
              <c:f>'Pv3-BinChart'!$I$6</c:f>
              <c:strCache>
                <c:ptCount val="1"/>
                <c:pt idx="0">
                  <c:v>Off-Grid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'Pv3-BinChart'!$B$7:$B$14</c:f>
              <c:strCache>
                <c:ptCount val="8"/>
                <c:pt idx="0">
                  <c:v>1) &lt;=10</c:v>
                </c:pt>
                <c:pt idx="1">
                  <c:v>2) 11 - 20</c:v>
                </c:pt>
                <c:pt idx="2">
                  <c:v>3) 21 - 50</c:v>
                </c:pt>
                <c:pt idx="3">
                  <c:v>4) 51 - 100</c:v>
                </c:pt>
                <c:pt idx="4">
                  <c:v>5) 101 - 250</c:v>
                </c:pt>
                <c:pt idx="5">
                  <c:v>6) 251 - 500</c:v>
                </c:pt>
                <c:pt idx="6">
                  <c:v>7) 501 - 1,000</c:v>
                </c:pt>
                <c:pt idx="7">
                  <c:v>8) &gt;1,000</c:v>
                </c:pt>
              </c:strCache>
            </c:strRef>
          </c:cat>
          <c:val>
            <c:numRef>
              <c:f>'Pv3-BinChart'!$I$7:$I$14</c:f>
              <c:numCache>
                <c:formatCode>General</c:formatCode>
                <c:ptCount val="8"/>
                <c:pt idx="0">
                  <c:v>23.0</c:v>
                </c:pt>
                <c:pt idx="1">
                  <c:v>61.0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40873240"/>
        <c:axId val="1894096072"/>
      </c:barChart>
      <c:catAx>
        <c:axId val="21408732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/>
                  <a:t>Bins: Household Per Settlement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1894096072"/>
        <c:crosses val="autoZero"/>
        <c:auto val="1"/>
        <c:lblAlgn val="ctr"/>
        <c:lblOffset val="100"/>
        <c:noMultiLvlLbl val="0"/>
      </c:catAx>
      <c:valAx>
        <c:axId val="189409607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/>
                  <a:t>Number of Settlements </a:t>
                </a:r>
              </a:p>
            </c:rich>
          </c:tx>
          <c:layout>
            <c:manualLayout>
              <c:xMode val="edge"/>
              <c:yMode val="edge"/>
              <c:x val="0.0187093772369363"/>
              <c:y val="0.29489501312336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crossAx val="21408732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 b="1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Mandalay: Annual Recurring Costs / HH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02188442332741"/>
          <c:y val="0.194803514144065"/>
          <c:w val="0.737204348080987"/>
          <c:h val="0.51970217264508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'Pv2-Charts'!$M$5:$O$5</c:f>
              <c:strCache>
                <c:ptCount val="3"/>
                <c:pt idx="0">
                  <c:v>Grid
(kWh cost +
 maint)</c:v>
                </c:pt>
                <c:pt idx="1">
                  <c:v>Mini-Grid
(fuel +
 maint)</c:v>
                </c:pt>
                <c:pt idx="2">
                  <c:v>Off-grid
(batt repl +
 maint)</c:v>
                </c:pt>
              </c:strCache>
            </c:strRef>
          </c:cat>
          <c:val>
            <c:numRef>
              <c:f>'Pv2-Charts'!$M$2:$N$2</c:f>
              <c:numCache>
                <c:formatCode>"$"#,##0_);\("$"#,##0\)</c:formatCode>
                <c:ptCount val="2"/>
                <c:pt idx="0">
                  <c:v>328.3343278071115</c:v>
                </c:pt>
                <c:pt idx="1">
                  <c:v>571.8270240480124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04148104"/>
        <c:axId val="-2104225640"/>
      </c:barChart>
      <c:catAx>
        <c:axId val="-2104148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b="1"/>
            </a:pPr>
            <a:endParaRPr lang="en-US"/>
          </a:p>
        </c:txPr>
        <c:crossAx val="-2104225640"/>
        <c:crosses val="autoZero"/>
        <c:auto val="1"/>
        <c:lblAlgn val="ctr"/>
        <c:lblOffset val="100"/>
        <c:noMultiLvlLbl val="0"/>
      </c:catAx>
      <c:valAx>
        <c:axId val="-2104225640"/>
        <c:scaling>
          <c:orientation val="minMax"/>
          <c:max val="2500.0"/>
        </c:scaling>
        <c:delete val="0"/>
        <c:axPos val="l"/>
        <c:majorGridlines/>
        <c:numFmt formatCode="&quot;$&quot;#,##0_);\(&quot;$&quot;#,##0\)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-2104148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Mandalay Initial Costs per Household</a:t>
            </a:r>
          </a:p>
        </c:rich>
      </c:tx>
      <c:layout>
        <c:manualLayout>
          <c:xMode val="edge"/>
          <c:yMode val="edge"/>
          <c:x val="0.188304597701149"/>
          <c:y val="0.015151515151515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225448230609105"/>
          <c:y val="0.18271375169013"/>
          <c:w val="0.745816137206987"/>
          <c:h val="0.545680625149129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'Pv2-Charts'!$B$3</c:f>
              <c:strCache>
                <c:ptCount val="1"/>
                <c:pt idx="0">
                  <c:v>Local Cost / HH</c:v>
                </c:pt>
              </c:strCache>
            </c:strRef>
          </c:tx>
          <c:invertIfNegative val="0"/>
          <c:cat>
            <c:strRef>
              <c:f>('Pv2-Charts'!$C$8:$G$8,'Pv2-Charts'!$I$8:$J$8)</c:f>
              <c:strCache>
                <c:ptCount val="7"/>
                <c:pt idx="0">
                  <c:v>Grid Ph 1</c:v>
                </c:pt>
                <c:pt idx="1">
                  <c:v>Grid Ph 2</c:v>
                </c:pt>
                <c:pt idx="2">
                  <c:v>Grid Ph 3</c:v>
                </c:pt>
                <c:pt idx="3">
                  <c:v>Grid Ph 4</c:v>
                </c:pt>
                <c:pt idx="4">
                  <c:v>Grid Ph 5</c:v>
                </c:pt>
                <c:pt idx="5">
                  <c:v>Mini-Grid</c:v>
                </c:pt>
                <c:pt idx="6">
                  <c:v>Off-grid /
 Solar</c:v>
                </c:pt>
              </c:strCache>
            </c:strRef>
          </c:cat>
          <c:val>
            <c:numRef>
              <c:f>('Pv2-Charts'!$C$3:$G$3,'Pv2-Charts'!$I$3)</c:f>
              <c:numCache>
                <c:formatCode>_("$"* #,##0.00_);_("$"* \(#,##0.00\);_("$"* "-"??_);_(@_)</c:formatCode>
                <c:ptCount val="6"/>
                <c:pt idx="0">
                  <c:v>648.1210459233596</c:v>
                </c:pt>
                <c:pt idx="1">
                  <c:v>633.1319759944754</c:v>
                </c:pt>
                <c:pt idx="2">
                  <c:v>633.4906453063945</c:v>
                </c:pt>
                <c:pt idx="3">
                  <c:v>631.9936655911777</c:v>
                </c:pt>
                <c:pt idx="4">
                  <c:v>632.2106063692475</c:v>
                </c:pt>
                <c:pt idx="5">
                  <c:v>528.525641025641</c:v>
                </c:pt>
              </c:numCache>
            </c:numRef>
          </c:val>
        </c:ser>
        <c:ser>
          <c:idx val="0"/>
          <c:order val="1"/>
          <c:tx>
            <c:strRef>
              <c:f>'Pv2-Charts'!$B$2</c:f>
              <c:strCache>
                <c:ptCount val="1"/>
                <c:pt idx="0">
                  <c:v>MV Cost / HH</c:v>
                </c:pt>
              </c:strCache>
            </c:strRef>
          </c:tx>
          <c:invertIfNegative val="0"/>
          <c:cat>
            <c:strRef>
              <c:f>('Pv2-Charts'!$C$8:$G$8,'Pv2-Charts'!$I$8:$J$8)</c:f>
              <c:strCache>
                <c:ptCount val="7"/>
                <c:pt idx="0">
                  <c:v>Grid Ph 1</c:v>
                </c:pt>
                <c:pt idx="1">
                  <c:v>Grid Ph 2</c:v>
                </c:pt>
                <c:pt idx="2">
                  <c:v>Grid Ph 3</c:v>
                </c:pt>
                <c:pt idx="3">
                  <c:v>Grid Ph 4</c:v>
                </c:pt>
                <c:pt idx="4">
                  <c:v>Grid Ph 5</c:v>
                </c:pt>
                <c:pt idx="5">
                  <c:v>Mini-Grid</c:v>
                </c:pt>
                <c:pt idx="6">
                  <c:v>Off-grid /
 Solar</c:v>
                </c:pt>
              </c:strCache>
            </c:strRef>
          </c:cat>
          <c:val>
            <c:numRef>
              <c:f>('Pv2-Charts'!$C$2:$G$2,'Pv2-Charts'!$I$2)</c:f>
              <c:numCache>
                <c:formatCode>_("$"* #,##0.00_);_("$"* \(#,##0.00\);_("$"* "-"??_);_(@_)</c:formatCode>
                <c:ptCount val="6"/>
                <c:pt idx="0">
                  <c:v>42.7923102105046</c:v>
                </c:pt>
                <c:pt idx="1">
                  <c:v>100.723266545169</c:v>
                </c:pt>
                <c:pt idx="2">
                  <c:v>133.1634881280694</c:v>
                </c:pt>
                <c:pt idx="3">
                  <c:v>168.3273988284781</c:v>
                </c:pt>
                <c:pt idx="4">
                  <c:v>305.9598747743966</c:v>
                </c:pt>
                <c:pt idx="5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94139672"/>
        <c:axId val="1893925944"/>
      </c:barChart>
      <c:catAx>
        <c:axId val="18941396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b="1"/>
            </a:pPr>
            <a:endParaRPr lang="en-US"/>
          </a:p>
        </c:txPr>
        <c:crossAx val="1893925944"/>
        <c:crosses val="autoZero"/>
        <c:auto val="1"/>
        <c:lblAlgn val="ctr"/>
        <c:lblOffset val="100"/>
        <c:noMultiLvlLbl val="0"/>
      </c:catAx>
      <c:valAx>
        <c:axId val="1893925944"/>
        <c:scaling>
          <c:orientation val="minMax"/>
          <c:max val="2500.0"/>
        </c:scaling>
        <c:delete val="0"/>
        <c:axPos val="l"/>
        <c:majorGridlines/>
        <c:numFmt formatCode="_(&quot;$&quot;* #,##0_);_(&quot;$&quot;* \(#,##0\);_(&quot;$&quot;* &quot;-&quot;_);_(@_)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1894139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0260476061182"/>
          <c:y val="0.19557186033564"/>
          <c:w val="0.476547651371165"/>
          <c:h val="0.1674343832021"/>
        </c:manualLayout>
      </c:layout>
      <c:overlay val="0"/>
      <c:txPr>
        <a:bodyPr/>
        <a:lstStyle/>
        <a:p>
          <a:pPr>
            <a:defRPr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35FCE-E660-471C-AF37-803F1899ED7D}" type="datetimeFigureOut">
              <a:rPr lang="en-US" smtClean="0"/>
              <a:t>3/19/14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38FD0-5555-4614-A064-88FB8DCF5C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03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38FD0-5555-4614-A064-88FB8DCF5C23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01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82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46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246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16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59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90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4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16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89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42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59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CA9BC-56E0-4A63-B83A-0DB9C3C7A013}" type="datetimeFigureOut">
              <a:rPr lang="en-US" smtClean="0"/>
              <a:t>3/19/14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16BB4-1199-467F-A04D-4A53C21FF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26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17.jpeg"/><Relationship Id="rId8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3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3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Relationship Id="rId3" Type="http://schemas.openxmlformats.org/officeDocument/2006/relationships/chart" Target="../charts/char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3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4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3" Type="http://schemas.openxmlformats.org/officeDocument/2006/relationships/image" Target="../media/image49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Relationship Id="rId3" Type="http://schemas.openxmlformats.org/officeDocument/2006/relationships/chart" Target="../charts/char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Relationship Id="rId3" Type="http://schemas.openxmlformats.org/officeDocument/2006/relationships/image" Target="../media/image5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54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55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56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e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em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em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17.jpeg"/><Relationship Id="rId8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8229600" cy="365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Electrification Planning for Myanmar: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Methodology and Sample Results for: </a:t>
            </a:r>
            <a:r>
              <a:rPr lang="en-US" dirty="0" err="1" smtClean="0"/>
              <a:t>Kayin</a:t>
            </a:r>
            <a:r>
              <a:rPr lang="en-US" dirty="0" smtClean="0"/>
              <a:t> State </a:t>
            </a:r>
            <a:br>
              <a:rPr lang="en-US" dirty="0" smtClean="0"/>
            </a:br>
            <a:r>
              <a:rPr lang="en-US" dirty="0" smtClean="0"/>
              <a:t>and Chin State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17526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Earth Institute</a:t>
            </a:r>
          </a:p>
          <a:p>
            <a:r>
              <a:rPr lang="en-US" dirty="0" smtClean="0"/>
              <a:t>Sustainable Engineering Lab</a:t>
            </a:r>
          </a:p>
          <a:p>
            <a:r>
              <a:rPr lang="en-US" dirty="0" smtClean="0"/>
              <a:t>Vijay Modi, Director</a:t>
            </a:r>
          </a:p>
          <a:p>
            <a:r>
              <a:rPr lang="en-US" dirty="0" smtClean="0"/>
              <a:t>Energy Planning Group:  Edwin Adkins, Jonathan Carbajal, Shaky Sherpa, </a:t>
            </a:r>
          </a:p>
          <a:p>
            <a:r>
              <a:rPr lang="en-US" dirty="0" smtClean="0"/>
              <a:t>Chris Natali, Naichen Zhao</a:t>
            </a:r>
          </a:p>
          <a:p>
            <a:endParaRPr lang="en-US" dirty="0"/>
          </a:p>
          <a:p>
            <a:r>
              <a:rPr lang="en-US" dirty="0" smtClean="0"/>
              <a:t>March 19, 2014, Nay Pyi Taw, Myanmar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039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74" y="76200"/>
            <a:ext cx="3013725" cy="37625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152400"/>
            <a:ext cx="53340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MV Grid Line Data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8382" y="2133600"/>
            <a:ext cx="2477120" cy="35814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69900" y="1150234"/>
            <a:ext cx="3797900" cy="433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52400" y="5791200"/>
            <a:ext cx="4648200" cy="91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b="1" dirty="0" smtClean="0"/>
              <a:t>Input: </a:t>
            </a:r>
            <a:r>
              <a:rPr lang="en-US" sz="2800" dirty="0" smtClean="0"/>
              <a:t>many separate jpeg maps from ESE (</a:t>
            </a:r>
            <a:r>
              <a:rPr lang="en-US" sz="2800" dirty="0" err="1" smtClean="0"/>
              <a:t>Bago</a:t>
            </a:r>
            <a:r>
              <a:rPr lang="en-US" sz="2800" dirty="0" smtClean="0"/>
              <a:t> East &amp; West)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953000" y="5562600"/>
            <a:ext cx="41910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b="1" dirty="0" smtClean="0"/>
              <a:t>Output: </a:t>
            </a:r>
            <a:r>
              <a:rPr lang="en-US" sz="2600" dirty="0" smtClean="0"/>
              <a:t>single geo-referenced shapefile for each state/ region (</a:t>
            </a:r>
            <a:r>
              <a:rPr lang="en-US" sz="2600" dirty="0" err="1" smtClean="0"/>
              <a:t>Bago</a:t>
            </a:r>
            <a:r>
              <a:rPr lang="en-US" sz="2600" dirty="0"/>
              <a:t>)</a:t>
            </a:r>
            <a:endParaRPr lang="en-US" sz="2600" dirty="0" smtClean="0"/>
          </a:p>
        </p:txBody>
      </p:sp>
      <p:sp>
        <p:nvSpPr>
          <p:cNvPr id="3" name="Right Arrow 2"/>
          <p:cNvSpPr/>
          <p:nvPr/>
        </p:nvSpPr>
        <p:spPr>
          <a:xfrm>
            <a:off x="4641376" y="2813293"/>
            <a:ext cx="921224" cy="715380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790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5791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MV Grid Data: </a:t>
            </a:r>
            <a:r>
              <a:rPr lang="en-US" b="1" dirty="0" smtClean="0"/>
              <a:t>Progress</a:t>
            </a:r>
            <a:endParaRPr lang="en-US" b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4801" y="1295400"/>
            <a:ext cx="5562599" cy="5333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MV grid line data has been created for all states / regions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except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Rakhine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Tanintharyi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/>
              <a:t>Most states had detailed maps (at township scale)</a:t>
            </a:r>
            <a:endParaRPr lang="en-US" dirty="0"/>
          </a:p>
          <a:p>
            <a:r>
              <a:rPr lang="en-US" dirty="0"/>
              <a:t>S</a:t>
            </a:r>
            <a:r>
              <a:rPr lang="en-US" dirty="0" smtClean="0"/>
              <a:t>ome areas had less detail:</a:t>
            </a:r>
          </a:p>
          <a:p>
            <a:pPr lvl="1"/>
            <a:r>
              <a:rPr lang="en-US" dirty="0" smtClean="0"/>
              <a:t>state / district scale only (Kayin)</a:t>
            </a:r>
          </a:p>
          <a:p>
            <a:pPr lvl="1"/>
            <a:r>
              <a:rPr lang="en-US" dirty="0" smtClean="0"/>
              <a:t>generator points only (Chin)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5143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152400" y="529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43600" y="0"/>
            <a:ext cx="2738547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72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9"/>
            <a:ext cx="2362200" cy="3348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3048"/>
            <a:ext cx="2619829" cy="3704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752137"/>
            <a:ext cx="2197219" cy="31058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047999"/>
            <a:ext cx="2667000" cy="38040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2653299" cy="37522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929963"/>
            <a:ext cx="4114800" cy="29089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0"/>
            <a:ext cx="404431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60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200"/>
            <a:ext cx="9144000" cy="594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39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400" dirty="0" smtClean="0"/>
              <a:t>GIS “buffering” to select pop points in range of low-voltage connection to existing grid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5105400" cy="3581399"/>
          </a:xfrm>
        </p:spPr>
        <p:txBody>
          <a:bodyPr>
            <a:normAutofit/>
          </a:bodyPr>
          <a:lstStyle/>
          <a:p>
            <a:r>
              <a:rPr lang="en-US" sz="2200" dirty="0" smtClean="0"/>
              <a:t>ESE</a:t>
            </a:r>
            <a:r>
              <a:rPr lang="en-US" sz="2200" dirty="0"/>
              <a:t> </a:t>
            </a:r>
            <a:r>
              <a:rPr lang="en-US" sz="2200" dirty="0" smtClean="0"/>
              <a:t>has a rule that households within ~1 km of the existing MV line are connected at no additional cost.</a:t>
            </a:r>
          </a:p>
          <a:p>
            <a:r>
              <a:rPr lang="en-US" sz="2200" dirty="0" smtClean="0"/>
              <a:t>We used this distance for a “buffer” surrounding existing grid</a:t>
            </a:r>
            <a:r>
              <a:rPr lang="en-US" sz="2200" dirty="0"/>
              <a:t> </a:t>
            </a:r>
            <a:r>
              <a:rPr lang="en-US" sz="2200" dirty="0" smtClean="0"/>
              <a:t>to identify </a:t>
            </a:r>
            <a:r>
              <a:rPr lang="en-US" sz="2200" dirty="0"/>
              <a:t>v</a:t>
            </a:r>
            <a:r>
              <a:rPr lang="en-US" sz="2200" dirty="0" smtClean="0"/>
              <a:t>illages with current LV access. </a:t>
            </a:r>
          </a:p>
          <a:p>
            <a:r>
              <a:rPr lang="en-US" sz="2200" dirty="0" smtClean="0"/>
              <a:t>We compared this to the ESE values for electrification and found fairly close agreement:  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5638800" y="5706070"/>
            <a:ext cx="297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Yellow village points fall within the 1 km zone near existing MV line (red). </a:t>
            </a:r>
            <a:endParaRPr lang="en-US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38800" y="1447800"/>
            <a:ext cx="2971800" cy="4225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5321508"/>
            <a:ext cx="4876800" cy="1079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702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Step 1.3: key input data: </a:t>
            </a:r>
            <a:r>
              <a:rPr lang="en-US" sz="3800" b="1" dirty="0" smtClean="0"/>
              <a:t>Model Parameters</a:t>
            </a:r>
            <a:endParaRPr lang="en-US" sz="3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495300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ESE provided many key parameters, including</a:t>
            </a:r>
            <a:r>
              <a:rPr lang="en-US" dirty="0" smtClean="0"/>
              <a:t>:</a:t>
            </a:r>
          </a:p>
          <a:p>
            <a:pPr lvl="1"/>
            <a:r>
              <a:rPr lang="en-US" b="1" dirty="0"/>
              <a:t>Household demand: </a:t>
            </a:r>
            <a:r>
              <a:rPr lang="en-US" dirty="0"/>
              <a:t>~1,000 kWh per HH per year</a:t>
            </a:r>
          </a:p>
          <a:p>
            <a:pPr lvl="1"/>
            <a:r>
              <a:rPr lang="en-US" b="1" dirty="0" smtClean="0"/>
              <a:t>LV (400 </a:t>
            </a:r>
            <a:r>
              <a:rPr lang="en-US" b="1" dirty="0"/>
              <a:t>V</a:t>
            </a:r>
            <a:r>
              <a:rPr lang="en-US" b="1" dirty="0" smtClean="0"/>
              <a:t>) line cost: </a:t>
            </a:r>
            <a:r>
              <a:rPr lang="en-US" dirty="0" smtClean="0"/>
              <a:t>US$15/meter</a:t>
            </a:r>
          </a:p>
          <a:p>
            <a:pPr lvl="1"/>
            <a:r>
              <a:rPr lang="en-US" b="1" dirty="0" smtClean="0"/>
              <a:t>MV (11, 33 kV) line cost: </a:t>
            </a:r>
            <a:r>
              <a:rPr lang="en-US" dirty="0" err="1" smtClean="0"/>
              <a:t>avg</a:t>
            </a:r>
            <a:r>
              <a:rPr lang="en-US" dirty="0" smtClean="0"/>
              <a:t> of $20-$22/meter</a:t>
            </a:r>
            <a:endParaRPr lang="en-US" dirty="0"/>
          </a:p>
          <a:p>
            <a:pPr lvl="1"/>
            <a:r>
              <a:rPr lang="en-US" b="1" dirty="0" smtClean="0"/>
              <a:t>Diesel generators: </a:t>
            </a:r>
            <a:r>
              <a:rPr lang="en-US" dirty="0" smtClean="0"/>
              <a:t>$170/kVA </a:t>
            </a:r>
            <a:r>
              <a:rPr lang="en-US" dirty="0"/>
              <a:t>(</a:t>
            </a:r>
            <a:r>
              <a:rPr lang="en-US" dirty="0" smtClean="0"/>
              <a:t>smallest: 25 kVA)</a:t>
            </a:r>
          </a:p>
          <a:p>
            <a:pPr lvl="1"/>
            <a:r>
              <a:rPr lang="en-US" b="1" dirty="0"/>
              <a:t>Transformers</a:t>
            </a:r>
            <a:r>
              <a:rPr lang="en-US" b="1" dirty="0" smtClean="0"/>
              <a:t>: </a:t>
            </a:r>
            <a:r>
              <a:rPr lang="en-US" dirty="0" smtClean="0"/>
              <a:t>$50/kVA (smallest: 50 kVA)</a:t>
            </a:r>
          </a:p>
          <a:p>
            <a:pPr lvl="1"/>
            <a:r>
              <a:rPr lang="en-US" b="1" dirty="0"/>
              <a:t>D</a:t>
            </a:r>
            <a:r>
              <a:rPr lang="en-US" b="1" dirty="0" smtClean="0"/>
              <a:t>iesel fuel: </a:t>
            </a:r>
            <a:r>
              <a:rPr lang="en-US" dirty="0" smtClean="0"/>
              <a:t>4,400 </a:t>
            </a:r>
            <a:r>
              <a:rPr lang="en-US" dirty="0"/>
              <a:t>– 4,900 </a:t>
            </a:r>
            <a:r>
              <a:rPr lang="en-US" dirty="0" smtClean="0"/>
              <a:t>kyat/gal </a:t>
            </a:r>
            <a:r>
              <a:rPr lang="en-US" dirty="0"/>
              <a:t>(</a:t>
            </a:r>
            <a:r>
              <a:rPr lang="en-US" dirty="0" smtClean="0"/>
              <a:t>US$1.15 - 1.22/l)</a:t>
            </a:r>
            <a:endParaRPr lang="en-US" dirty="0"/>
          </a:p>
          <a:p>
            <a:endParaRPr lang="en-US" b="1" dirty="0" smtClean="0"/>
          </a:p>
          <a:p>
            <a:r>
              <a:rPr lang="en-US" b="1" dirty="0" smtClean="0"/>
              <a:t>Castalia</a:t>
            </a:r>
            <a:r>
              <a:rPr lang="en-US" dirty="0" smtClean="0"/>
              <a:t> estimate of cost of power (</a:t>
            </a:r>
            <a:r>
              <a:rPr lang="en-US" dirty="0" err="1" smtClean="0"/>
              <a:t>busbar</a:t>
            </a:r>
            <a:r>
              <a:rPr lang="en-US" dirty="0" smtClean="0"/>
              <a:t>):  </a:t>
            </a:r>
          </a:p>
          <a:p>
            <a:pPr lvl="1"/>
            <a:r>
              <a:rPr lang="en-US" dirty="0" smtClean="0"/>
              <a:t>130 kyat (13 US cents) per kWh</a:t>
            </a:r>
          </a:p>
        </p:txBody>
      </p:sp>
    </p:spTree>
    <p:extLst>
      <p:ext uri="{BB962C8B-B14F-4D97-AF65-F5344CB8AC3E}">
        <p14:creationId xmlns:p14="http://schemas.microsoft.com/office/powerpoint/2010/main" val="2416851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Some Important Cost &amp; Technical Inputs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127024"/>
              </p:ext>
            </p:extLst>
          </p:nvPr>
        </p:nvGraphicFramePr>
        <p:xfrm>
          <a:off x="380999" y="762000"/>
          <a:ext cx="8458201" cy="1297305"/>
        </p:xfrm>
        <a:graphic>
          <a:graphicData uri="http://schemas.openxmlformats.org/drawingml/2006/table">
            <a:tbl>
              <a:tblPr/>
              <a:tblGrid>
                <a:gridCol w="5042389"/>
                <a:gridCol w="1288702"/>
                <a:gridCol w="1063555"/>
                <a:gridCol w="1063555"/>
              </a:tblGrid>
              <a:tr h="24765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General Settings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Mandalay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electricity</a:t>
                      </a:r>
                      <a:r>
                        <a:rPr lang="en-US" sz="16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demand </a:t>
                      </a:r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per household per year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1,000 </a:t>
                      </a:r>
                      <a:r>
                        <a:rPr lang="en-US" sz="1600" b="1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kWhr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effective population growth rate per year (rural)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1.2 %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1.0%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0.76%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effective population growth rate per year (urban)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1.8 %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2.8%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2.3%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LV line cost per meter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US $15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786690"/>
              </p:ext>
            </p:extLst>
          </p:nvPr>
        </p:nvGraphicFramePr>
        <p:xfrm>
          <a:off x="381000" y="2156460"/>
          <a:ext cx="8458200" cy="1043940"/>
        </p:xfrm>
        <a:graphic>
          <a:graphicData uri="http://schemas.openxmlformats.org/drawingml/2006/table">
            <a:tbl>
              <a:tblPr/>
              <a:tblGrid>
                <a:gridCol w="5059816"/>
                <a:gridCol w="1283834"/>
                <a:gridCol w="998575"/>
                <a:gridCol w="1115975"/>
              </a:tblGrid>
              <a:tr h="24765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Grid Settings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Mandalay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E</a:t>
                      </a:r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lectricity </a:t>
                      </a:r>
                      <a:r>
                        <a:rPr lang="en-US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cost per kilowatt-hour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US $0.13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installation cost per connection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 $200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MV line cost per meter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US $20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US $20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US $22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029601"/>
              </p:ext>
            </p:extLst>
          </p:nvPr>
        </p:nvGraphicFramePr>
        <p:xfrm>
          <a:off x="380999" y="3352800"/>
          <a:ext cx="8458201" cy="1043940"/>
        </p:xfrm>
        <a:graphic>
          <a:graphicData uri="http://schemas.openxmlformats.org/drawingml/2006/table">
            <a:tbl>
              <a:tblPr/>
              <a:tblGrid>
                <a:gridCol w="5029201"/>
                <a:gridCol w="1211189"/>
                <a:gridCol w="84211"/>
                <a:gridCol w="917291"/>
                <a:gridCol w="1216309"/>
              </a:tblGrid>
              <a:tr h="24765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Diesel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Mini-Grid Settings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Mandalay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available system capacities (diesel generator)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25 – 1,000 kVA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diesel fuel cost per liter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US $1.15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US $1.15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US $1.225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diesel fuel liters consumed per kilowatt-hour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0.4 l/kW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668926"/>
              </p:ext>
            </p:extLst>
          </p:nvPr>
        </p:nvGraphicFramePr>
        <p:xfrm>
          <a:off x="381001" y="4495800"/>
          <a:ext cx="8458198" cy="1550670"/>
        </p:xfrm>
        <a:graphic>
          <a:graphicData uri="http://schemas.openxmlformats.org/drawingml/2006/table">
            <a:tbl>
              <a:tblPr/>
              <a:tblGrid>
                <a:gridCol w="5029199"/>
                <a:gridCol w="1294687"/>
                <a:gridCol w="1027631"/>
                <a:gridCol w="1106681"/>
              </a:tblGrid>
              <a:tr h="24765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Solar Off-Grid Settings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Mandalay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Kayin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peak sun hours per year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1320 peak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hours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PV battery cost per kilowatt-hour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150 US$ / kWh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PV battery kilowatt-hours per PV component kilowatt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 kWh / </a:t>
                      </a:r>
                      <a:r>
                        <a:rPr lang="en-US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kWp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PV battery lifetime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 years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PV panel cost per PV component kilowatt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US $1000 / </a:t>
                      </a:r>
                      <a:r>
                        <a:rPr lang="en-US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kWp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6172200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smtClean="0">
                <a:solidFill>
                  <a:srgbClr val="FF0000"/>
                </a:solidFill>
              </a:rPr>
              <a:t>Red = Results are very sensitive to change in this parameter</a:t>
            </a:r>
          </a:p>
          <a:p>
            <a:r>
              <a:rPr lang="en-US" sz="1800" b="1" dirty="0" smtClean="0">
                <a:solidFill>
                  <a:srgbClr val="0070C0"/>
                </a:solidFill>
              </a:rPr>
              <a:t>Blue  = Results are somewhat sensitive to change in this parameter</a:t>
            </a:r>
            <a:endParaRPr lang="en-US" sz="1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392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Step 2: Algorithmic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3276600"/>
            <a:ext cx="8229600" cy="32765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model:</a:t>
            </a:r>
          </a:p>
          <a:p>
            <a:r>
              <a:rPr lang="en-US" dirty="0"/>
              <a:t>A</a:t>
            </a:r>
            <a:r>
              <a:rPr lang="en-US" dirty="0" smtClean="0"/>
              <a:t>ccepts inputs (settlements, grid, parameters)</a:t>
            </a:r>
          </a:p>
          <a:p>
            <a:r>
              <a:rPr lang="en-US" dirty="0" smtClean="0"/>
              <a:t>Selects which system type (</a:t>
            </a:r>
            <a:r>
              <a:rPr lang="en-US" dirty="0" smtClean="0">
                <a:solidFill>
                  <a:srgbClr val="0070C0"/>
                </a:solidFill>
              </a:rPr>
              <a:t>grid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diesel mini-grid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00B050"/>
                </a:solidFill>
              </a:rPr>
              <a:t>solar off-grid</a:t>
            </a:r>
            <a:r>
              <a:rPr lang="en-US" dirty="0" smtClean="0"/>
              <a:t>) most cost-effectively meets the electricity demand for each location</a:t>
            </a:r>
          </a:p>
          <a:p>
            <a:r>
              <a:rPr lang="en-US" dirty="0" smtClean="0"/>
              <a:t>Plans the grid in the most cost-effective path. </a:t>
            </a:r>
            <a:endParaRPr lang="en-US" dirty="0"/>
          </a:p>
        </p:txBody>
      </p:sp>
      <p:pic>
        <p:nvPicPr>
          <p:cNvPr id="5165" name="Picture 4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1" t="18398" r="74843" b="32230"/>
          <a:stretch/>
        </p:blipFill>
        <p:spPr bwMode="auto">
          <a:xfrm>
            <a:off x="1426028" y="1054925"/>
            <a:ext cx="1828800" cy="1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6" name="Picture 4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6" t="15556" r="6814" b="31635"/>
          <a:stretch/>
        </p:blipFill>
        <p:spPr bwMode="auto">
          <a:xfrm>
            <a:off x="3092532" y="1019300"/>
            <a:ext cx="4298868" cy="1531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582387" y="2502725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Settlements </a:t>
            </a:r>
            <a:endParaRPr lang="en-US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3810000" y="25146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Existing Grid</a:t>
            </a:r>
            <a:endParaRPr lang="en-US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5943600" y="2524934"/>
            <a:ext cx="1567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Model Results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86856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5"/>
          <a:stretch/>
        </p:blipFill>
        <p:spPr>
          <a:xfrm>
            <a:off x="4191001" y="228600"/>
            <a:ext cx="4952999" cy="6345794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3962400" cy="9906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Grid roll-out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4038600" cy="53340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MV grid extension is divided into 5 phases (20% each).</a:t>
            </a:r>
          </a:p>
          <a:p>
            <a:endParaRPr lang="en-US" sz="2400" dirty="0" smtClean="0"/>
          </a:p>
          <a:p>
            <a:r>
              <a:rPr lang="en-US" sz="2400" dirty="0" smtClean="0"/>
              <a:t>Plan prioritizes lines that provide the most power with the shortest MV line.</a:t>
            </a:r>
          </a:p>
          <a:p>
            <a:endParaRPr lang="en-US" sz="2400" dirty="0" smtClean="0"/>
          </a:p>
          <a:p>
            <a:r>
              <a:rPr lang="en-US" sz="2400" dirty="0" smtClean="0"/>
              <a:t>Phases</a:t>
            </a:r>
            <a:r>
              <a:rPr lang="en-US" sz="2400" dirty="0" smtClean="0">
                <a:solidFill>
                  <a:srgbClr val="FF0000"/>
                </a:solidFill>
              </a:rPr>
              <a:t> 1 </a:t>
            </a:r>
            <a:r>
              <a:rPr lang="en-US" sz="2400" dirty="0" smtClean="0"/>
              <a:t>&amp; </a:t>
            </a:r>
            <a:r>
              <a:rPr lang="en-US" sz="2400" dirty="0" smtClean="0">
                <a:solidFill>
                  <a:srgbClr val="FFC000"/>
                </a:solidFill>
              </a:rPr>
              <a:t>2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(red circle)</a:t>
            </a:r>
            <a:r>
              <a:rPr lang="en-US" sz="2400" dirty="0" smtClean="0"/>
              <a:t> reach larger settlements near existing grid.</a:t>
            </a:r>
          </a:p>
          <a:p>
            <a:endParaRPr lang="en-US" sz="2400" dirty="0" smtClean="0"/>
          </a:p>
          <a:p>
            <a:r>
              <a:rPr lang="en-US" sz="2400" dirty="0" smtClean="0"/>
              <a:t>Phases </a:t>
            </a:r>
            <a:r>
              <a:rPr lang="en-US" sz="2400" dirty="0" smtClean="0">
                <a:solidFill>
                  <a:srgbClr val="00B050"/>
                </a:solidFill>
              </a:rPr>
              <a:t>4</a:t>
            </a:r>
            <a:r>
              <a:rPr lang="en-US" sz="2400" dirty="0" smtClean="0"/>
              <a:t> and </a:t>
            </a:r>
            <a:r>
              <a:rPr lang="en-US" sz="2400" dirty="0" smtClean="0">
                <a:solidFill>
                  <a:srgbClr val="0070C0"/>
                </a:solidFill>
              </a:rPr>
              <a:t>5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(blue circle)</a:t>
            </a:r>
            <a:r>
              <a:rPr lang="en-US" sz="2400" dirty="0" smtClean="0"/>
              <a:t> reach smaller, remote settlements.</a:t>
            </a:r>
          </a:p>
        </p:txBody>
      </p:sp>
      <p:sp>
        <p:nvSpPr>
          <p:cNvPr id="5" name="Oval 4"/>
          <p:cNvSpPr/>
          <p:nvPr/>
        </p:nvSpPr>
        <p:spPr>
          <a:xfrm rot="20190556">
            <a:off x="4572000" y="457200"/>
            <a:ext cx="1600200" cy="1981200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992734" y="4038600"/>
            <a:ext cx="1600200" cy="23622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839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Part II, Sample Results:</a:t>
            </a:r>
            <a:br>
              <a:rPr lang="en-US" dirty="0" smtClean="0"/>
            </a:br>
            <a:r>
              <a:rPr lang="en-US" dirty="0" err="1" smtClean="0"/>
              <a:t>Kayin</a:t>
            </a:r>
            <a:r>
              <a:rPr lang="en-US" dirty="0" smtClean="0"/>
              <a:t> </a:t>
            </a:r>
            <a:r>
              <a:rPr lang="en-US" dirty="0" smtClean="0"/>
              <a:t>and Chin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443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I:  Methodology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601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400800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Kayin</a:t>
            </a:r>
            <a:r>
              <a:rPr lang="en-US" dirty="0" smtClean="0"/>
              <a:t> </a:t>
            </a:r>
            <a:r>
              <a:rPr lang="en-US" dirty="0" smtClean="0"/>
              <a:t>and Chin were chosen to explore a full range of population density and electricity access: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The model results show contrasting outcomes: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All show extensive grid coverage, 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osts per grid connection rise dramatically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amount of recommended mini-grid and off-grid electrification rise.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4" y="1983649"/>
            <a:ext cx="8150086" cy="1521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205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Preliminary Results for Kayin 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575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98"/>
          <a:stretch/>
        </p:blipFill>
        <p:spPr>
          <a:xfrm>
            <a:off x="2568178" y="457200"/>
            <a:ext cx="6499622" cy="594583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57200"/>
            <a:ext cx="2362200" cy="2362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Kayin State: Electricity Systems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3276600"/>
            <a:ext cx="1828800" cy="345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85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Kayin: Key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029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average total</a:t>
            </a:r>
            <a:r>
              <a:rPr lang="en-US" i="1" dirty="0"/>
              <a:t> initial</a:t>
            </a:r>
            <a:r>
              <a:rPr lang="en-US" dirty="0"/>
              <a:t> cost of various connection types per household: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Grid: US $832 / household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Mini-grid:  US $529 / </a:t>
            </a:r>
            <a:r>
              <a:rPr lang="en-US" dirty="0" smtClean="0">
                <a:solidFill>
                  <a:srgbClr val="FF0000"/>
                </a:solidFill>
              </a:rPr>
              <a:t>household</a:t>
            </a:r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GB" dirty="0"/>
              <a:t>The total system </a:t>
            </a:r>
            <a:r>
              <a:rPr lang="en-GB" dirty="0" smtClean="0"/>
              <a:t>cost:</a:t>
            </a:r>
          </a:p>
          <a:p>
            <a:pPr lvl="1"/>
            <a:r>
              <a:rPr lang="en-GB" dirty="0">
                <a:solidFill>
                  <a:srgbClr val="0070C0"/>
                </a:solidFill>
              </a:rPr>
              <a:t>A</a:t>
            </a:r>
            <a:r>
              <a:rPr lang="en-GB" dirty="0" smtClean="0">
                <a:solidFill>
                  <a:srgbClr val="0070C0"/>
                </a:solidFill>
              </a:rPr>
              <a:t>ll </a:t>
            </a:r>
            <a:r>
              <a:rPr lang="en-GB" dirty="0">
                <a:solidFill>
                  <a:srgbClr val="0070C0"/>
                </a:solidFill>
              </a:rPr>
              <a:t>G</a:t>
            </a:r>
            <a:r>
              <a:rPr lang="en-GB" dirty="0" smtClean="0">
                <a:solidFill>
                  <a:srgbClr val="0070C0"/>
                </a:solidFill>
              </a:rPr>
              <a:t>rid </a:t>
            </a:r>
            <a:r>
              <a:rPr lang="en-GB" dirty="0">
                <a:solidFill>
                  <a:srgbClr val="0070C0"/>
                </a:solidFill>
              </a:rPr>
              <a:t>expansion (US $249 million</a:t>
            </a:r>
            <a:r>
              <a:rPr lang="en-GB" dirty="0" smtClean="0">
                <a:solidFill>
                  <a:srgbClr val="0070C0"/>
                </a:solidFill>
              </a:rPr>
              <a:t>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</a:t>
            </a:r>
            <a:r>
              <a:rPr lang="en-GB" dirty="0" smtClean="0">
                <a:solidFill>
                  <a:srgbClr val="FF0000"/>
                </a:solidFill>
              </a:rPr>
              <a:t>ini-grid </a:t>
            </a:r>
            <a:r>
              <a:rPr lang="en-GB" dirty="0">
                <a:solidFill>
                  <a:srgbClr val="FF0000"/>
                </a:solidFill>
              </a:rPr>
              <a:t>installation (US $239,000</a:t>
            </a:r>
            <a:r>
              <a:rPr lang="en-GB" dirty="0" smtClean="0">
                <a:solidFill>
                  <a:srgbClr val="FF000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GB" dirty="0"/>
              <a:t>The Percent of Households recommended for each technology: </a:t>
            </a:r>
          </a:p>
          <a:p>
            <a:pPr lvl="1"/>
            <a:r>
              <a:rPr lang="en-GB" dirty="0">
                <a:solidFill>
                  <a:srgbClr val="0070C0"/>
                </a:solidFill>
              </a:rPr>
              <a:t>Grid:  99%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Mini-grid: </a:t>
            </a:r>
            <a:r>
              <a:rPr lang="en-GB" dirty="0" smtClean="0">
                <a:solidFill>
                  <a:srgbClr val="FF0000"/>
                </a:solidFill>
              </a:rPr>
              <a:t>&lt; 1</a:t>
            </a:r>
            <a:r>
              <a:rPr lang="en-GB" dirty="0">
                <a:solidFill>
                  <a:srgbClr val="FF0000"/>
                </a:solidFill>
              </a:rPr>
              <a:t>%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Off-grid / Solar: &lt; 1%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18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39762"/>
          </a:xfrm>
        </p:spPr>
        <p:txBody>
          <a:bodyPr>
            <a:noAutofit/>
          </a:bodyPr>
          <a:lstStyle/>
          <a:p>
            <a:pPr lvl="0"/>
            <a:r>
              <a:rPr lang="en-US" altLang="en-US" sz="2400" b="1" dirty="0" bmk="_Ref381701953">
                <a:latin typeface="+mn-lt"/>
                <a:ea typeface="Times New Roman" pitchFamily="18" charset="0"/>
                <a:cs typeface="Times New Roman" pitchFamily="18" charset="0"/>
              </a:rPr>
              <a:t>Kayin State </a:t>
            </a:r>
            <a:r>
              <a:rPr lang="en-US" altLang="en-US" sz="2400" b="1" dirty="0" bmk="_Ref381701953">
                <a:ea typeface="Times New Roman" pitchFamily="18" charset="0"/>
                <a:cs typeface="Times New Roman" pitchFamily="18" charset="0"/>
              </a:rPr>
              <a:t>per household</a:t>
            </a:r>
            <a:br>
              <a:rPr lang="en-US" altLang="en-US" sz="2400" b="1" dirty="0" bmk="_Ref381701953">
                <a:ea typeface="Times New Roman" pitchFamily="18" charset="0"/>
                <a:cs typeface="Times New Roman" pitchFamily="18" charset="0"/>
              </a:rPr>
            </a:br>
            <a:r>
              <a:rPr lang="en-US" altLang="en-US" sz="2400" b="1" i="1" dirty="0" bmk="_Ref381701953">
                <a:ea typeface="Times New Roman" pitchFamily="18" charset="0"/>
                <a:cs typeface="Times New Roman" pitchFamily="18" charset="0"/>
              </a:rPr>
              <a:t>initial costs (left)</a:t>
            </a:r>
            <a:r>
              <a:rPr lang="en-US" altLang="en-US" sz="2400" b="1" dirty="0" bmk="_Ref381701953"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altLang="en-US" sz="2400" b="1" i="1" dirty="0" bmk="_Ref381701953">
                <a:ea typeface="Times New Roman" pitchFamily="18" charset="0"/>
                <a:cs typeface="Times New Roman" pitchFamily="18" charset="0"/>
              </a:rPr>
              <a:t>annual recurring costs (right)</a:t>
            </a:r>
            <a:endParaRPr lang="en-US" sz="2400" dirty="0">
              <a:latin typeface="+mn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3590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7269396"/>
              </p:ext>
            </p:extLst>
          </p:nvPr>
        </p:nvGraphicFramePr>
        <p:xfrm>
          <a:off x="179696" y="1295400"/>
          <a:ext cx="44196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7829889"/>
              </p:ext>
            </p:extLst>
          </p:nvPr>
        </p:nvGraphicFramePr>
        <p:xfrm>
          <a:off x="4572000" y="1371600"/>
          <a:ext cx="441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70329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761"/>
          <a:stretch/>
        </p:blipFill>
        <p:spPr>
          <a:xfrm>
            <a:off x="2810301" y="533400"/>
            <a:ext cx="6324600" cy="571645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2743200" cy="3124200"/>
          </a:xfrm>
        </p:spPr>
        <p:txBody>
          <a:bodyPr>
            <a:normAutofit/>
          </a:bodyPr>
          <a:lstStyle/>
          <a:p>
            <a:r>
              <a:rPr lang="en-US" dirty="0" smtClean="0"/>
              <a:t>Kayin State: Grid Rollout Phases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3276600"/>
            <a:ext cx="1828800" cy="345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72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70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51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51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51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487362"/>
          </a:xfrm>
        </p:spPr>
        <p:txBody>
          <a:bodyPr>
            <a:noAutofit/>
          </a:bodyPr>
          <a:lstStyle/>
          <a:p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368" y="685801"/>
            <a:ext cx="8435032" cy="3809999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Collect and Prepare input data:</a:t>
            </a:r>
          </a:p>
          <a:p>
            <a:pPr lvl="1"/>
            <a:r>
              <a:rPr lang="en-US" dirty="0" smtClean="0"/>
              <a:t>1.1 Geo-located settlements with population values</a:t>
            </a:r>
          </a:p>
          <a:p>
            <a:pPr lvl="1"/>
            <a:r>
              <a:rPr lang="en-US" dirty="0" smtClean="0"/>
              <a:t>1.2 </a:t>
            </a:r>
            <a:r>
              <a:rPr lang="en-US" dirty="0"/>
              <a:t>M</a:t>
            </a:r>
            <a:r>
              <a:rPr lang="en-US" dirty="0" smtClean="0"/>
              <a:t>aps of grid (MV) lines are used to create GIS </a:t>
            </a:r>
            <a:r>
              <a:rPr lang="en-US" dirty="0" err="1" smtClean="0"/>
              <a:t>shapefiles</a:t>
            </a:r>
            <a:endParaRPr lang="en-US" dirty="0" smtClean="0"/>
          </a:p>
          <a:p>
            <a:pPr lvl="1"/>
            <a:r>
              <a:rPr lang="en-US" dirty="0" smtClean="0"/>
              <a:t>1.3 Technical and cost parameters</a:t>
            </a:r>
          </a:p>
          <a:p>
            <a:pPr lvl="1"/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Select least-cost electrification technology for each location</a:t>
            </a:r>
          </a:p>
          <a:p>
            <a:pPr marL="857250" lvl="1" indent="-457200"/>
            <a:r>
              <a:rPr lang="en-US" dirty="0" smtClean="0"/>
              <a:t>2.1 Estimate electricity demand for each point</a:t>
            </a:r>
          </a:p>
          <a:p>
            <a:pPr marL="857250" lvl="1" indent="-457200"/>
            <a:r>
              <a:rPr lang="en-US" dirty="0" smtClean="0"/>
              <a:t>2.2 Compare costs for meeting this demand with:  </a:t>
            </a:r>
            <a:r>
              <a:rPr lang="en-US" dirty="0" smtClean="0">
                <a:solidFill>
                  <a:srgbClr val="0070C0"/>
                </a:solidFill>
              </a:rPr>
              <a:t>grid,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diesel mini-grid, </a:t>
            </a:r>
            <a:r>
              <a:rPr lang="en-US" dirty="0" smtClean="0"/>
              <a:t>or </a:t>
            </a:r>
            <a:r>
              <a:rPr lang="en-US" dirty="0" smtClean="0">
                <a:solidFill>
                  <a:srgbClr val="00B050"/>
                </a:solidFill>
              </a:rPr>
              <a:t>off-grid (solar home systems)</a:t>
            </a:r>
          </a:p>
          <a:p>
            <a:pPr marL="857250" lvl="1" indent="-457200"/>
            <a:r>
              <a:rPr lang="en-US" dirty="0" smtClean="0"/>
              <a:t>2.3 Algorithm selects the least-cost option for each location</a:t>
            </a:r>
          </a:p>
          <a:p>
            <a:pPr marL="857250" lvl="1" indent="-457200"/>
            <a:r>
              <a:rPr lang="en-US" dirty="0" smtClean="0"/>
              <a:t>2.4 Plan grid network with phased roll-out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252"/>
          <a:stretch/>
        </p:blipFill>
        <p:spPr bwMode="auto">
          <a:xfrm>
            <a:off x="490901" y="4495800"/>
            <a:ext cx="1336092" cy="158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4600" y="4502893"/>
            <a:ext cx="1447800" cy="15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114800" y="5334000"/>
            <a:ext cx="9144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905000" y="5023247"/>
            <a:ext cx="5241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+</a:t>
            </a:r>
            <a:endParaRPr lang="en-US" sz="3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" name="Content Placeholder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9010" y="4495800"/>
            <a:ext cx="1310390" cy="1618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781800" y="5023247"/>
            <a:ext cx="5241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</a:rPr>
              <a:t>+</a:t>
            </a:r>
            <a:endParaRPr lang="en-US" sz="3400" b="1" dirty="0">
              <a:solidFill>
                <a:srgbClr val="FF0000"/>
              </a:solidFill>
            </a:endParaRPr>
          </a:p>
        </p:txBody>
      </p:sp>
      <p:pic>
        <p:nvPicPr>
          <p:cNvPr id="14" name="Content Placeholder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569" t="18342" r="30683" b="47133"/>
          <a:stretch/>
        </p:blipFill>
        <p:spPr>
          <a:xfrm>
            <a:off x="7391400" y="4495800"/>
            <a:ext cx="1321579" cy="16023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6183868"/>
            <a:ext cx="1676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Settlements (from DRD)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133360" y="6145038"/>
            <a:ext cx="236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Grid Lines &amp; Parameters (from ESE)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922515" y="6096000"/>
            <a:ext cx="2164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Least-Cost Electricity Selection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117085" y="6112259"/>
            <a:ext cx="1935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Grid Plan with Phased Roll-Out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74480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51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Kayin State:  Grid Phase Metrics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73526"/>
              </p:ext>
            </p:extLst>
          </p:nvPr>
        </p:nvGraphicFramePr>
        <p:xfrm>
          <a:off x="152400" y="1752600"/>
          <a:ext cx="8763001" cy="3395689"/>
        </p:xfrm>
        <a:graphic>
          <a:graphicData uri="http://schemas.openxmlformats.org/drawingml/2006/table">
            <a:tbl>
              <a:tblPr/>
              <a:tblGrid>
                <a:gridCol w="1215153"/>
                <a:gridCol w="1131830"/>
                <a:gridCol w="916574"/>
                <a:gridCol w="916574"/>
                <a:gridCol w="916574"/>
                <a:gridCol w="916574"/>
                <a:gridCol w="916574"/>
                <a:gridCol w="916574"/>
                <a:gridCol w="916574"/>
              </a:tblGrid>
              <a:tr h="357898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  State - 1000 kWh/Household-Year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6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Phase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Households Connected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Initial 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New MV Line Built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Init Cost per HH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New MV per HH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0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(Qty)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(cum. pct)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Mil. USD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(cum. pct)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(cum. pct)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0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164,000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$118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$717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</a:tr>
              <a:tr h="2890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62,500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$817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2890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39,600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$921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890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22,100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$1,150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2890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11,500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$1,640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890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300,000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$249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2,860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4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Average per phase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60,000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$50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$1,050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348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5403019"/>
              </p:ext>
            </p:extLst>
          </p:nvPr>
        </p:nvGraphicFramePr>
        <p:xfrm>
          <a:off x="228600" y="304800"/>
          <a:ext cx="86868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079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Preliminary Results for Chin 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053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19" r="28531"/>
          <a:stretch/>
        </p:blipFill>
        <p:spPr>
          <a:xfrm>
            <a:off x="2971801" y="177830"/>
            <a:ext cx="6019800" cy="652777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50838"/>
            <a:ext cx="2438400" cy="1935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Chin State: Electricity Systems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2895600"/>
            <a:ext cx="1901244" cy="337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67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Chin: Key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029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average total</a:t>
            </a:r>
            <a:r>
              <a:rPr lang="en-US" i="1" dirty="0"/>
              <a:t> initial</a:t>
            </a:r>
            <a:r>
              <a:rPr lang="en-US" dirty="0"/>
              <a:t> cost of various connection types per household: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Grid: US </a:t>
            </a:r>
            <a:r>
              <a:rPr lang="en-US" dirty="0" smtClean="0">
                <a:solidFill>
                  <a:srgbClr val="0070C0"/>
                </a:solidFill>
              </a:rPr>
              <a:t>$1,240/ household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Mini-grid</a:t>
            </a:r>
            <a:r>
              <a:rPr lang="en-US" dirty="0">
                <a:solidFill>
                  <a:srgbClr val="FF0000"/>
                </a:solidFill>
              </a:rPr>
              <a:t>:  US $</a:t>
            </a:r>
            <a:r>
              <a:rPr lang="en-US" dirty="0" smtClean="0">
                <a:solidFill>
                  <a:srgbClr val="FF0000"/>
                </a:solidFill>
              </a:rPr>
              <a:t>568 </a:t>
            </a:r>
            <a:r>
              <a:rPr lang="en-US" dirty="0">
                <a:solidFill>
                  <a:srgbClr val="FF0000"/>
                </a:solidFill>
              </a:rPr>
              <a:t>/ household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total system </a:t>
            </a:r>
            <a:r>
              <a:rPr lang="en-GB" dirty="0" smtClean="0"/>
              <a:t>cost:</a:t>
            </a:r>
          </a:p>
          <a:p>
            <a:pPr lvl="1"/>
            <a:r>
              <a:rPr lang="en-GB" dirty="0">
                <a:solidFill>
                  <a:srgbClr val="0070C0"/>
                </a:solidFill>
              </a:rPr>
              <a:t>A</a:t>
            </a:r>
            <a:r>
              <a:rPr lang="en-GB" dirty="0" smtClean="0">
                <a:solidFill>
                  <a:srgbClr val="0070C0"/>
                </a:solidFill>
              </a:rPr>
              <a:t>ll </a:t>
            </a:r>
            <a:r>
              <a:rPr lang="en-GB" dirty="0">
                <a:solidFill>
                  <a:srgbClr val="0070C0"/>
                </a:solidFill>
              </a:rPr>
              <a:t>G</a:t>
            </a:r>
            <a:r>
              <a:rPr lang="en-GB" dirty="0" smtClean="0">
                <a:solidFill>
                  <a:srgbClr val="0070C0"/>
                </a:solidFill>
              </a:rPr>
              <a:t>rid </a:t>
            </a:r>
            <a:r>
              <a:rPr lang="en-GB" dirty="0">
                <a:solidFill>
                  <a:srgbClr val="0070C0"/>
                </a:solidFill>
              </a:rPr>
              <a:t>expansion (US </a:t>
            </a:r>
            <a:r>
              <a:rPr lang="en-GB" dirty="0" smtClean="0">
                <a:solidFill>
                  <a:srgbClr val="0070C0"/>
                </a:solidFill>
              </a:rPr>
              <a:t>$122 </a:t>
            </a:r>
            <a:r>
              <a:rPr lang="en-GB" dirty="0">
                <a:solidFill>
                  <a:srgbClr val="0070C0"/>
                </a:solidFill>
              </a:rPr>
              <a:t>million</a:t>
            </a:r>
            <a:r>
              <a:rPr lang="en-GB" dirty="0" smtClean="0">
                <a:solidFill>
                  <a:srgbClr val="0070C0"/>
                </a:solidFill>
              </a:rPr>
              <a:t>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</a:t>
            </a:r>
            <a:r>
              <a:rPr lang="en-GB" dirty="0" smtClean="0">
                <a:solidFill>
                  <a:srgbClr val="FF0000"/>
                </a:solidFill>
              </a:rPr>
              <a:t>ini-grid </a:t>
            </a:r>
            <a:r>
              <a:rPr lang="en-GB" dirty="0">
                <a:solidFill>
                  <a:srgbClr val="FF0000"/>
                </a:solidFill>
              </a:rPr>
              <a:t>installation (US </a:t>
            </a:r>
            <a:r>
              <a:rPr lang="en-GB" dirty="0" smtClean="0">
                <a:solidFill>
                  <a:srgbClr val="FF0000"/>
                </a:solidFill>
              </a:rPr>
              <a:t>$1.2 million)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Percent of Households recommended for each technology: </a:t>
            </a:r>
          </a:p>
          <a:p>
            <a:pPr lvl="1"/>
            <a:r>
              <a:rPr lang="en-GB" dirty="0">
                <a:solidFill>
                  <a:srgbClr val="0070C0"/>
                </a:solidFill>
              </a:rPr>
              <a:t>Grid:  97%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Mini-grid: 2%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Off-grid / Solar: 1%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983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Chin: Key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029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average total</a:t>
            </a:r>
            <a:r>
              <a:rPr lang="en-US" i="1" dirty="0"/>
              <a:t> initial</a:t>
            </a:r>
            <a:r>
              <a:rPr lang="en-US" dirty="0"/>
              <a:t> cost of various connection types per household: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Grid: US </a:t>
            </a:r>
            <a:r>
              <a:rPr lang="en-US" dirty="0" smtClean="0">
                <a:solidFill>
                  <a:srgbClr val="0070C0"/>
                </a:solidFill>
              </a:rPr>
              <a:t>$1,240/ household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Mini-grid</a:t>
            </a:r>
            <a:r>
              <a:rPr lang="en-US" dirty="0">
                <a:solidFill>
                  <a:srgbClr val="FF0000"/>
                </a:solidFill>
              </a:rPr>
              <a:t>:  US $</a:t>
            </a:r>
            <a:r>
              <a:rPr lang="en-US" dirty="0" smtClean="0">
                <a:solidFill>
                  <a:srgbClr val="FF0000"/>
                </a:solidFill>
              </a:rPr>
              <a:t>568 </a:t>
            </a:r>
            <a:r>
              <a:rPr lang="en-US" dirty="0">
                <a:solidFill>
                  <a:srgbClr val="FF0000"/>
                </a:solidFill>
              </a:rPr>
              <a:t>/ household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total system </a:t>
            </a:r>
            <a:r>
              <a:rPr lang="en-GB" dirty="0" smtClean="0"/>
              <a:t>cost:</a:t>
            </a:r>
          </a:p>
          <a:p>
            <a:pPr lvl="1"/>
            <a:r>
              <a:rPr lang="en-GB" dirty="0">
                <a:solidFill>
                  <a:srgbClr val="0070C0"/>
                </a:solidFill>
              </a:rPr>
              <a:t>A</a:t>
            </a:r>
            <a:r>
              <a:rPr lang="en-GB" dirty="0" smtClean="0">
                <a:solidFill>
                  <a:srgbClr val="0070C0"/>
                </a:solidFill>
              </a:rPr>
              <a:t>ll </a:t>
            </a:r>
            <a:r>
              <a:rPr lang="en-GB" dirty="0">
                <a:solidFill>
                  <a:srgbClr val="0070C0"/>
                </a:solidFill>
              </a:rPr>
              <a:t>G</a:t>
            </a:r>
            <a:r>
              <a:rPr lang="en-GB" dirty="0" smtClean="0">
                <a:solidFill>
                  <a:srgbClr val="0070C0"/>
                </a:solidFill>
              </a:rPr>
              <a:t>rid </a:t>
            </a:r>
            <a:r>
              <a:rPr lang="en-GB" dirty="0">
                <a:solidFill>
                  <a:srgbClr val="0070C0"/>
                </a:solidFill>
              </a:rPr>
              <a:t>expansion (US </a:t>
            </a:r>
            <a:r>
              <a:rPr lang="en-GB" dirty="0" smtClean="0">
                <a:solidFill>
                  <a:srgbClr val="0070C0"/>
                </a:solidFill>
              </a:rPr>
              <a:t>$122 </a:t>
            </a:r>
            <a:r>
              <a:rPr lang="en-GB" dirty="0">
                <a:solidFill>
                  <a:srgbClr val="0070C0"/>
                </a:solidFill>
              </a:rPr>
              <a:t>million</a:t>
            </a:r>
            <a:r>
              <a:rPr lang="en-GB" dirty="0" smtClean="0">
                <a:solidFill>
                  <a:srgbClr val="0070C0"/>
                </a:solidFill>
              </a:rPr>
              <a:t>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</a:t>
            </a:r>
            <a:r>
              <a:rPr lang="en-GB" dirty="0" smtClean="0">
                <a:solidFill>
                  <a:srgbClr val="FF0000"/>
                </a:solidFill>
              </a:rPr>
              <a:t>ini-grid </a:t>
            </a:r>
            <a:r>
              <a:rPr lang="en-GB" dirty="0">
                <a:solidFill>
                  <a:srgbClr val="FF0000"/>
                </a:solidFill>
              </a:rPr>
              <a:t>installation (US </a:t>
            </a:r>
            <a:r>
              <a:rPr lang="en-GB" dirty="0" smtClean="0">
                <a:solidFill>
                  <a:srgbClr val="FF0000"/>
                </a:solidFill>
              </a:rPr>
              <a:t>$1.2 million)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Percent of Households recommended for each technology: </a:t>
            </a:r>
          </a:p>
          <a:p>
            <a:pPr lvl="1"/>
            <a:r>
              <a:rPr lang="en-GB" dirty="0">
                <a:solidFill>
                  <a:srgbClr val="0070C0"/>
                </a:solidFill>
              </a:rPr>
              <a:t>Grid:  </a:t>
            </a:r>
            <a:r>
              <a:rPr lang="en-GB" dirty="0" smtClean="0">
                <a:solidFill>
                  <a:srgbClr val="0070C0"/>
                </a:solidFill>
              </a:rPr>
              <a:t>97% </a:t>
            </a:r>
            <a:endParaRPr lang="en-GB" dirty="0">
              <a:solidFill>
                <a:srgbClr val="0070C0"/>
              </a:solidFill>
            </a:endParaRPr>
          </a:p>
          <a:p>
            <a:pPr lvl="1"/>
            <a:r>
              <a:rPr lang="en-GB" dirty="0">
                <a:solidFill>
                  <a:srgbClr val="FF0000"/>
                </a:solidFill>
              </a:rPr>
              <a:t>Mini-grid: </a:t>
            </a:r>
            <a:r>
              <a:rPr lang="en-GB" dirty="0" smtClean="0">
                <a:solidFill>
                  <a:srgbClr val="FF0000"/>
                </a:solidFill>
              </a:rPr>
              <a:t>2%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Off-grid / Solar: 1</a:t>
            </a:r>
            <a:r>
              <a:rPr lang="en-GB" dirty="0" smtClean="0">
                <a:solidFill>
                  <a:srgbClr val="00B050"/>
                </a:solidFill>
              </a:rPr>
              <a:t>%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2209800"/>
            <a:ext cx="3657600" cy="430887"/>
          </a:xfrm>
          <a:prstGeom prst="rect">
            <a:avLst/>
          </a:prstGeom>
          <a:solidFill>
            <a:srgbClr val="FFFF4B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50% Above Mandalay &amp; Kayin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6" name="Straight Arrow Connector 5"/>
          <p:cNvCxnSpPr>
            <a:stCxn id="4" idx="1"/>
          </p:cNvCxnSpPr>
          <p:nvPr/>
        </p:nvCxnSpPr>
        <p:spPr>
          <a:xfrm flipH="1">
            <a:off x="4876800" y="2425244"/>
            <a:ext cx="381000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631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715962"/>
          </a:xfrm>
        </p:spPr>
        <p:txBody>
          <a:bodyPr>
            <a:noAutofit/>
          </a:bodyPr>
          <a:lstStyle/>
          <a:p>
            <a:pPr lvl="0"/>
            <a:r>
              <a:rPr lang="en-US" altLang="en-US" sz="2400" b="1" dirty="0" smtClean="0" bmk="_Ref381724036">
                <a:latin typeface="+mn-lt"/>
                <a:ea typeface="Times New Roman" pitchFamily="18" charset="0"/>
                <a:cs typeface="Times New Roman" pitchFamily="18" charset="0"/>
              </a:rPr>
              <a:t>Chin </a:t>
            </a:r>
            <a:r>
              <a:rPr lang="en-US" altLang="en-US" sz="2400" b="1" dirty="0" bmk="_Ref381724036">
                <a:latin typeface="+mn-lt"/>
                <a:ea typeface="Times New Roman" pitchFamily="18" charset="0"/>
                <a:cs typeface="Times New Roman" pitchFamily="18" charset="0"/>
              </a:rPr>
              <a:t>State </a:t>
            </a:r>
            <a:r>
              <a:rPr lang="en-US" altLang="en-US" sz="2400" b="1" dirty="0" bmk="_Ref381701953">
                <a:ea typeface="Times New Roman" pitchFamily="18" charset="0"/>
                <a:cs typeface="Times New Roman" pitchFamily="18" charset="0"/>
              </a:rPr>
              <a:t>per household</a:t>
            </a:r>
            <a:br>
              <a:rPr lang="en-US" altLang="en-US" sz="2400" b="1" dirty="0" bmk="_Ref381701953">
                <a:ea typeface="Times New Roman" pitchFamily="18" charset="0"/>
                <a:cs typeface="Times New Roman" pitchFamily="18" charset="0"/>
              </a:rPr>
            </a:br>
            <a:r>
              <a:rPr lang="en-US" altLang="en-US" sz="2400" b="1" i="1" dirty="0" bmk="_Ref381701953">
                <a:ea typeface="Times New Roman" pitchFamily="18" charset="0"/>
                <a:cs typeface="Times New Roman" pitchFamily="18" charset="0"/>
              </a:rPr>
              <a:t>initial costs (left)</a:t>
            </a:r>
            <a:r>
              <a:rPr lang="en-US" altLang="en-US" sz="2400" b="1" dirty="0" bmk="_Ref381701953"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altLang="en-US" sz="2400" b="1" i="1" dirty="0" bmk="_Ref381701953">
                <a:ea typeface="Times New Roman" pitchFamily="18" charset="0"/>
                <a:cs typeface="Times New Roman" pitchFamily="18" charset="0"/>
              </a:rPr>
              <a:t>annual recurring costs (right)</a:t>
            </a:r>
            <a:endParaRPr lang="en-US" sz="2400" dirty="0">
              <a:latin typeface="+mn-lt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3209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81000" y="6096000"/>
            <a:ext cx="463731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000" b="1" dirty="0" smtClean="0" bmk="_Ref381724036">
                <a:latin typeface="+mn-lt"/>
                <a:ea typeface="Times New Roman" pitchFamily="18" charset="0"/>
                <a:cs typeface="Times New Roman" pitchFamily="18" charset="0"/>
              </a:rPr>
              <a:t>Note the high costs of MV line per household relative to Kayin and Mandalay</a:t>
            </a:r>
            <a:endParaRPr lang="en-US" sz="2000" dirty="0">
              <a:latin typeface="+mn-lt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441585"/>
              </p:ext>
            </p:extLst>
          </p:nvPr>
        </p:nvGraphicFramePr>
        <p:xfrm>
          <a:off x="152400" y="1066800"/>
          <a:ext cx="43434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6910865"/>
              </p:ext>
            </p:extLst>
          </p:nvPr>
        </p:nvGraphicFramePr>
        <p:xfrm>
          <a:off x="5181600" y="1143000"/>
          <a:ext cx="35814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48391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2590800" cy="2133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Chin State: Grid Roll-out Phases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20" r="28024" b="2589"/>
          <a:stretch/>
        </p:blipFill>
        <p:spPr>
          <a:xfrm>
            <a:off x="3255758" y="457200"/>
            <a:ext cx="5682852" cy="586398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" y="2438400"/>
            <a:ext cx="2362200" cy="419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073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95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1.1: key input data: </a:t>
            </a:r>
            <a:r>
              <a:rPr lang="en-US" b="1" dirty="0" smtClean="0"/>
              <a:t>Population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Geo-located settlements with population values</a:t>
            </a:r>
            <a:r>
              <a:rPr lang="en-US" dirty="0"/>
              <a:t> </a:t>
            </a:r>
            <a:r>
              <a:rPr lang="en-US" dirty="0" smtClean="0"/>
              <a:t>from Department of Rural Development (DRD)</a:t>
            </a:r>
          </a:p>
          <a:p>
            <a:pPr lvl="1"/>
            <a:r>
              <a:rPr lang="en-US" dirty="0" smtClean="0"/>
              <a:t>64,000 points for 2001 villages</a:t>
            </a:r>
          </a:p>
          <a:p>
            <a:pPr lvl="1"/>
            <a:r>
              <a:rPr lang="en-US" dirty="0" smtClean="0"/>
              <a:t>286 points for 2013 cities and towns</a:t>
            </a:r>
          </a:p>
          <a:p>
            <a:endParaRPr lang="en-US" dirty="0" smtClean="0"/>
          </a:p>
          <a:p>
            <a:r>
              <a:rPr lang="en-US" dirty="0" smtClean="0"/>
              <a:t>Population Growth Rates:  Central Statistics Office (CSO) 2011 Statistical Yearbook (most recent)</a:t>
            </a:r>
          </a:p>
          <a:p>
            <a:pPr lvl="1"/>
            <a:r>
              <a:rPr lang="en-US" dirty="0" smtClean="0"/>
              <a:t>Includes rural and urban growth rates by year for each state / region</a:t>
            </a:r>
          </a:p>
        </p:txBody>
      </p:sp>
    </p:spTree>
    <p:extLst>
      <p:ext uri="{BB962C8B-B14F-4D97-AF65-F5344CB8AC3E}">
        <p14:creationId xmlns:p14="http://schemas.microsoft.com/office/powerpoint/2010/main" val="798397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95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95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95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877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95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Chin State:  Grid Phase Metrics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1" y="2209800"/>
            <a:ext cx="910213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549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6680047"/>
              </p:ext>
            </p:extLst>
          </p:nvPr>
        </p:nvGraphicFramePr>
        <p:xfrm>
          <a:off x="228600" y="304800"/>
          <a:ext cx="83820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76546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Comparison:  </a:t>
            </a:r>
            <a:br>
              <a:rPr lang="en-US" dirty="0" smtClean="0"/>
            </a:br>
            <a:r>
              <a:rPr lang="en-US" dirty="0" smtClean="0"/>
              <a:t>The Effect of Geography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249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5029200"/>
            <a:ext cx="883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L</a:t>
            </a:r>
            <a:r>
              <a:rPr lang="en-US" sz="2000" b="1" dirty="0" smtClean="0"/>
              <a:t>ow population density has more of an effect on grid costs than on non-grid systems.  </a:t>
            </a:r>
            <a:endParaRPr lang="en-US" sz="2000" b="1" dirty="0"/>
          </a:p>
          <a:p>
            <a:pPr algn="ctr"/>
            <a:r>
              <a:rPr lang="en-US" sz="2000" b="1" dirty="0" smtClean="0"/>
              <a:t>In Chin</a:t>
            </a:r>
            <a:r>
              <a:rPr lang="en-US" sz="2000" b="1" dirty="0"/>
              <a:t> </a:t>
            </a:r>
            <a:r>
              <a:rPr lang="en-US" sz="2000" b="1" dirty="0" smtClean="0"/>
              <a:t>State the cost of grid is higher per household so a greater proportion of electrification takes place with mini-grids and off-grid / solar systems. </a:t>
            </a:r>
            <a:endParaRPr lang="en-US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8839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028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0" t="10757" r="44723" b="7463"/>
          <a:stretch/>
        </p:blipFill>
        <p:spPr bwMode="auto">
          <a:xfrm>
            <a:off x="3429000" y="1105260"/>
            <a:ext cx="2727354" cy="377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152400"/>
            <a:ext cx="8877300" cy="6858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Comparison of Electrification Technology by Settlement Size shows the effect of population density and distance between villages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505200" y="4876800"/>
            <a:ext cx="2705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Kayin State:  </a:t>
            </a:r>
          </a:p>
          <a:p>
            <a:pPr algn="ctr"/>
            <a:r>
              <a:rPr lang="en-US" sz="2000" b="1" dirty="0" smtClean="0"/>
              <a:t>Lower pop. density = very few mini-grid and off-grid settlements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10300" y="4648200"/>
            <a:ext cx="28575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Chin State:  </a:t>
            </a:r>
          </a:p>
          <a:p>
            <a:pPr algn="ctr"/>
            <a:r>
              <a:rPr lang="en-US" sz="2000" b="1" dirty="0" smtClean="0"/>
              <a:t>Lowest pop. density = small but significant numbers of diesel mini-grids and solar home systems for small villages.</a:t>
            </a:r>
            <a:endParaRPr lang="en-US" sz="20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7" t="10758" r="43740" b="7462"/>
          <a:stretch/>
        </p:blipFill>
        <p:spPr bwMode="auto">
          <a:xfrm>
            <a:off x="6248400" y="990600"/>
            <a:ext cx="2743200" cy="3755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" t="12576" r="42084" b="8151"/>
          <a:stretch/>
        </p:blipFill>
        <p:spPr bwMode="auto">
          <a:xfrm>
            <a:off x="76200" y="1157785"/>
            <a:ext cx="3352800" cy="380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81000" y="4793339"/>
            <a:ext cx="2571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Mandalay Region:  High pop. density = grid for almost all settlements of all sizes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62840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Pre-grid electrification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Considering electrification options for settlements that must wait years for the grid:</a:t>
            </a:r>
          </a:p>
          <a:p>
            <a:r>
              <a:rPr lang="en-US" dirty="0" smtClean="0"/>
              <a:t>Phases 4 and 5 of the grid “roll-out” will wait 10 years or more.</a:t>
            </a:r>
          </a:p>
          <a:p>
            <a:r>
              <a:rPr lang="en-US" dirty="0" smtClean="0"/>
              <a:t>For these villages and towns, options exist (and DRD is planning for):</a:t>
            </a:r>
          </a:p>
          <a:p>
            <a:pPr lvl="1"/>
            <a:r>
              <a:rPr lang="en-US" dirty="0" smtClean="0"/>
              <a:t>diesel mini-grids</a:t>
            </a:r>
          </a:p>
          <a:p>
            <a:pPr lvl="1"/>
            <a:r>
              <a:rPr lang="en-US" dirty="0" smtClean="0"/>
              <a:t>solar home systems </a:t>
            </a:r>
          </a:p>
          <a:p>
            <a:pPr lvl="1"/>
            <a:r>
              <a:rPr lang="en-US" dirty="0" smtClean="0"/>
              <a:t>solar lanterns</a:t>
            </a:r>
          </a:p>
          <a:p>
            <a:pPr lvl="1"/>
            <a:r>
              <a:rPr lang="en-US" dirty="0"/>
              <a:t>o</a:t>
            </a:r>
            <a:r>
              <a:rPr lang="en-US" dirty="0" smtClean="0"/>
              <a:t>ther renewable resources locally available </a:t>
            </a:r>
          </a:p>
          <a:p>
            <a:pPr lvl="2"/>
            <a:r>
              <a:rPr lang="en-US" dirty="0" smtClean="0"/>
              <a:t>micro-hydro</a:t>
            </a:r>
          </a:p>
          <a:p>
            <a:pPr lvl="2"/>
            <a:r>
              <a:rPr lang="en-US" dirty="0" smtClean="0"/>
              <a:t>biomass gasification for electricity generation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30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71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0" t="13567" r="19859" b="4070"/>
          <a:stretch>
            <a:fillRect/>
          </a:stretch>
        </p:blipFill>
        <p:spPr bwMode="auto">
          <a:xfrm>
            <a:off x="5181600" y="793281"/>
            <a:ext cx="3048000" cy="583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Population Data: Progress and Issues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4800" y="1143000"/>
            <a:ext cx="4724399" cy="5105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Important Progress:</a:t>
            </a:r>
          </a:p>
          <a:p>
            <a:r>
              <a:rPr lang="en-US" b="1" dirty="0" smtClean="0"/>
              <a:t>Village, Town and City</a:t>
            </a:r>
            <a:r>
              <a:rPr lang="en-US" dirty="0" smtClean="0"/>
              <a:t> location and population data covers most states / regions (except </a:t>
            </a:r>
            <a:r>
              <a:rPr lang="en-US" dirty="0" err="1" smtClean="0"/>
              <a:t>Rakhine</a:t>
            </a:r>
            <a:r>
              <a:rPr lang="en-US" dirty="0"/>
              <a:t>,</a:t>
            </a:r>
            <a:r>
              <a:rPr lang="en-US" dirty="0" smtClean="0"/>
              <a:t> Nay </a:t>
            </a:r>
            <a:r>
              <a:rPr lang="en-US" dirty="0" err="1" smtClean="0"/>
              <a:t>Pyi</a:t>
            </a:r>
            <a:r>
              <a:rPr lang="en-US" dirty="0" smtClean="0"/>
              <a:t> Taw)</a:t>
            </a:r>
          </a:p>
          <a:p>
            <a:r>
              <a:rPr lang="en-US" dirty="0" smtClean="0"/>
              <a:t>Geographic coverage appears good overall, though there are some gaps…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5143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152400" y="529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204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USES internally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Accelerated execution will need “data”. </a:t>
            </a:r>
          </a:p>
          <a:p>
            <a:r>
              <a:rPr lang="en-US" dirty="0" smtClean="0"/>
              <a:t>COMMUNICATION:  across the organization </a:t>
            </a:r>
          </a:p>
          <a:p>
            <a:r>
              <a:rPr lang="en-US" dirty="0" smtClean="0"/>
              <a:t>IMPLEMENTATION: Technical planning, execution planning and budget </a:t>
            </a:r>
          </a:p>
          <a:p>
            <a:r>
              <a:rPr lang="en-US" dirty="0" smtClean="0"/>
              <a:t>PROGRAMMATIC approach: ends up giving better value for money</a:t>
            </a:r>
          </a:p>
          <a:p>
            <a:r>
              <a:rPr lang="en-US" dirty="0" smtClean="0"/>
              <a:t>Tools presented here allow you to anchor </a:t>
            </a:r>
            <a:r>
              <a:rPr lang="en-US" smtClean="0"/>
              <a:t>the process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012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Fill as many remaining data gaps as possible:</a:t>
            </a:r>
          </a:p>
          <a:p>
            <a:pPr lvl="1"/>
            <a:r>
              <a:rPr lang="en-US" dirty="0" smtClean="0"/>
              <a:t>Validation and correction of model inputs with ESE/YESB technical staff.</a:t>
            </a:r>
          </a:p>
          <a:p>
            <a:pPr lvl="1"/>
            <a:r>
              <a:rPr lang="en-US" dirty="0" smtClean="0"/>
              <a:t>Share MV maps with ESE/YESB for validation and gap filling.</a:t>
            </a:r>
          </a:p>
          <a:p>
            <a:pPr lvl="1"/>
            <a:r>
              <a:rPr lang="en-US" dirty="0" smtClean="0"/>
              <a:t>Working with DRD to fill village data gaps for small number of townships. </a:t>
            </a:r>
          </a:p>
          <a:p>
            <a:r>
              <a:rPr lang="en-US" dirty="0" smtClean="0"/>
              <a:t>Model all states / regions with  best available inputs.</a:t>
            </a:r>
          </a:p>
          <a:p>
            <a:r>
              <a:rPr lang="en-US" dirty="0" smtClean="0"/>
              <a:t>Test sensitivity of results to change in key parameters:</a:t>
            </a:r>
          </a:p>
          <a:p>
            <a:pPr lvl="1"/>
            <a:r>
              <a:rPr lang="en-US" dirty="0" smtClean="0"/>
              <a:t>Household demand is particularly important</a:t>
            </a:r>
          </a:p>
          <a:p>
            <a:pPr lvl="1"/>
            <a:r>
              <a:rPr lang="en-US" dirty="0" smtClean="0"/>
              <a:t>Cost of grid power (</a:t>
            </a:r>
            <a:r>
              <a:rPr lang="en-US" dirty="0" err="1" smtClean="0"/>
              <a:t>busbar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Cost of diesel fuel</a:t>
            </a:r>
          </a:p>
        </p:txBody>
      </p:sp>
    </p:spTree>
    <p:extLst>
      <p:ext uri="{BB962C8B-B14F-4D97-AF65-F5344CB8AC3E}">
        <p14:creationId xmlns:p14="http://schemas.microsoft.com/office/powerpoint/2010/main" val="3723658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177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Thank You!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We look forward to your feedback and further discussion…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84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20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Preliminary Results for </a:t>
            </a:r>
            <a:br>
              <a:rPr lang="en-US" dirty="0" smtClean="0"/>
            </a:br>
            <a:r>
              <a:rPr lang="en-US" dirty="0" smtClean="0"/>
              <a:t>Mandalay Region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213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3810000" cy="2667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Mandalay Region: Electricity Systems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7" t="13901" r="33151"/>
          <a:stretch/>
        </p:blipFill>
        <p:spPr>
          <a:xfrm>
            <a:off x="152400" y="2961564"/>
            <a:ext cx="1922060" cy="369385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3" r="28464" b="5495"/>
          <a:stretch/>
        </p:blipFill>
        <p:spPr>
          <a:xfrm>
            <a:off x="3882230" y="228600"/>
            <a:ext cx="5024072" cy="6426820"/>
          </a:xfrm>
        </p:spPr>
      </p:pic>
    </p:spTree>
    <p:extLst>
      <p:ext uri="{BB962C8B-B14F-4D97-AF65-F5344CB8AC3E}">
        <p14:creationId xmlns:p14="http://schemas.microsoft.com/office/powerpoint/2010/main" val="485332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Mandalay Region: Key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029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average total</a:t>
            </a:r>
            <a:r>
              <a:rPr lang="en-US" i="1" dirty="0"/>
              <a:t> initial</a:t>
            </a:r>
            <a:r>
              <a:rPr lang="en-US" dirty="0"/>
              <a:t> cost of various connection types per household: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Grid: US </a:t>
            </a:r>
            <a:r>
              <a:rPr lang="en-US" dirty="0" smtClean="0">
                <a:solidFill>
                  <a:srgbClr val="0070C0"/>
                </a:solidFill>
              </a:rPr>
              <a:t>$813 </a:t>
            </a:r>
            <a:r>
              <a:rPr lang="en-US" dirty="0">
                <a:solidFill>
                  <a:srgbClr val="0070C0"/>
                </a:solidFill>
              </a:rPr>
              <a:t>/ household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Mini-grid:  US </a:t>
            </a:r>
            <a:r>
              <a:rPr lang="en-US" dirty="0" smtClean="0">
                <a:solidFill>
                  <a:srgbClr val="FF0000"/>
                </a:solidFill>
              </a:rPr>
              <a:t>$529 </a:t>
            </a:r>
            <a:r>
              <a:rPr lang="en-US" dirty="0">
                <a:solidFill>
                  <a:srgbClr val="FF0000"/>
                </a:solidFill>
              </a:rPr>
              <a:t>/ </a:t>
            </a:r>
            <a:r>
              <a:rPr lang="en-US" dirty="0" smtClean="0">
                <a:solidFill>
                  <a:srgbClr val="FF0000"/>
                </a:solidFill>
              </a:rPr>
              <a:t>household</a:t>
            </a:r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GB" dirty="0"/>
              <a:t>The total system </a:t>
            </a:r>
            <a:r>
              <a:rPr lang="en-GB" dirty="0" smtClean="0"/>
              <a:t>cost:</a:t>
            </a:r>
          </a:p>
          <a:p>
            <a:pPr lvl="1"/>
            <a:r>
              <a:rPr lang="en-GB" dirty="0">
                <a:solidFill>
                  <a:srgbClr val="0070C0"/>
                </a:solidFill>
              </a:rPr>
              <a:t>A</a:t>
            </a:r>
            <a:r>
              <a:rPr lang="en-GB" dirty="0" smtClean="0">
                <a:solidFill>
                  <a:srgbClr val="0070C0"/>
                </a:solidFill>
              </a:rPr>
              <a:t>ll </a:t>
            </a:r>
            <a:r>
              <a:rPr lang="en-GB" dirty="0">
                <a:solidFill>
                  <a:srgbClr val="0070C0"/>
                </a:solidFill>
              </a:rPr>
              <a:t>G</a:t>
            </a:r>
            <a:r>
              <a:rPr lang="en-GB" dirty="0" smtClean="0">
                <a:solidFill>
                  <a:srgbClr val="0070C0"/>
                </a:solidFill>
              </a:rPr>
              <a:t>rid </a:t>
            </a:r>
            <a:r>
              <a:rPr lang="en-GB" dirty="0">
                <a:solidFill>
                  <a:srgbClr val="0070C0"/>
                </a:solidFill>
              </a:rPr>
              <a:t>expansion (US </a:t>
            </a:r>
            <a:r>
              <a:rPr lang="en-GB" dirty="0" smtClean="0">
                <a:solidFill>
                  <a:srgbClr val="0070C0"/>
                </a:solidFill>
              </a:rPr>
              <a:t>$439 </a:t>
            </a:r>
            <a:r>
              <a:rPr lang="en-GB" dirty="0">
                <a:solidFill>
                  <a:srgbClr val="0070C0"/>
                </a:solidFill>
              </a:rPr>
              <a:t>million</a:t>
            </a:r>
            <a:r>
              <a:rPr lang="en-GB" dirty="0" smtClean="0">
                <a:solidFill>
                  <a:srgbClr val="0070C0"/>
                </a:solidFill>
              </a:rPr>
              <a:t>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</a:t>
            </a:r>
            <a:r>
              <a:rPr lang="en-GB" dirty="0" smtClean="0">
                <a:solidFill>
                  <a:srgbClr val="FF0000"/>
                </a:solidFill>
              </a:rPr>
              <a:t>ini-grid </a:t>
            </a:r>
            <a:r>
              <a:rPr lang="en-GB" dirty="0">
                <a:solidFill>
                  <a:srgbClr val="FF0000"/>
                </a:solidFill>
              </a:rPr>
              <a:t>installation (US </a:t>
            </a:r>
            <a:r>
              <a:rPr lang="en-GB" dirty="0" smtClean="0">
                <a:solidFill>
                  <a:srgbClr val="FF0000"/>
                </a:solidFill>
              </a:rPr>
              <a:t>$41,200)</a:t>
            </a:r>
          </a:p>
          <a:p>
            <a:pPr lvl="0"/>
            <a:r>
              <a:rPr lang="en-GB" dirty="0" smtClean="0"/>
              <a:t>Percent of Households recommended for each technology: </a:t>
            </a:r>
            <a:endParaRPr lang="en-GB" dirty="0"/>
          </a:p>
          <a:p>
            <a:pPr lvl="1"/>
            <a:r>
              <a:rPr lang="en-GB" dirty="0" smtClean="0">
                <a:solidFill>
                  <a:srgbClr val="0070C0"/>
                </a:solidFill>
              </a:rPr>
              <a:t>Grid:  99%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</a:t>
            </a:r>
            <a:r>
              <a:rPr lang="en-GB" dirty="0" smtClean="0">
                <a:solidFill>
                  <a:srgbClr val="FF0000"/>
                </a:solidFill>
              </a:rPr>
              <a:t>ini-grid: &lt;1%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O</a:t>
            </a:r>
            <a:r>
              <a:rPr lang="en-GB" dirty="0" smtClean="0">
                <a:solidFill>
                  <a:srgbClr val="00B050"/>
                </a:solidFill>
              </a:rPr>
              <a:t>ff-grid </a:t>
            </a:r>
            <a:r>
              <a:rPr lang="en-GB" dirty="0">
                <a:solidFill>
                  <a:srgbClr val="00B050"/>
                </a:solidFill>
              </a:rPr>
              <a:t>/ </a:t>
            </a:r>
            <a:r>
              <a:rPr lang="en-GB" dirty="0" smtClean="0">
                <a:solidFill>
                  <a:srgbClr val="00B050"/>
                </a:solidFill>
              </a:rPr>
              <a:t>Solar: &lt; 1%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65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39762"/>
          </a:xfrm>
        </p:spPr>
        <p:txBody>
          <a:bodyPr>
            <a:noAutofit/>
          </a:bodyPr>
          <a:lstStyle/>
          <a:p>
            <a:pPr lvl="0"/>
            <a:r>
              <a:rPr lang="en-US" altLang="en-US" sz="2400" b="1" dirty="0" smtClean="0" bmk="_Ref381701953">
                <a:latin typeface="+mn-lt"/>
                <a:ea typeface="Times New Roman" pitchFamily="18" charset="0"/>
                <a:cs typeface="Times New Roman" pitchFamily="18" charset="0"/>
              </a:rPr>
              <a:t>Mandalay Region per household</a:t>
            </a:r>
            <a:br>
              <a:rPr lang="en-US" altLang="en-US" sz="2400" b="1" dirty="0" smtClean="0" bmk="_Ref381701953"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lang="en-US" altLang="en-US" sz="2400" b="1" i="1" dirty="0" smtClean="0" bmk="_Ref381701953">
                <a:latin typeface="+mn-lt"/>
                <a:ea typeface="Times New Roman" pitchFamily="18" charset="0"/>
                <a:cs typeface="Times New Roman" pitchFamily="18" charset="0"/>
              </a:rPr>
              <a:t>initial costs (left</a:t>
            </a:r>
            <a:r>
              <a:rPr lang="en-US" altLang="en-US" sz="2400" b="1" i="1" dirty="0" bmk="_Ref381701953">
                <a:latin typeface="+mn-lt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altLang="en-US" sz="2400" b="1" dirty="0" bmk="_Ref381701953">
                <a:latin typeface="+mn-lt"/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altLang="en-US" sz="2400" b="1" i="1" dirty="0" smtClean="0" bmk="_Ref381701953">
                <a:latin typeface="+mn-lt"/>
                <a:ea typeface="Times New Roman" pitchFamily="18" charset="0"/>
                <a:cs typeface="Times New Roman" pitchFamily="18" charset="0"/>
              </a:rPr>
              <a:t>annual </a:t>
            </a:r>
            <a:r>
              <a:rPr lang="en-US" altLang="en-US" sz="2400" b="1" i="1" dirty="0" bmk="_Ref381701953">
                <a:latin typeface="+mn-lt"/>
                <a:ea typeface="Times New Roman" pitchFamily="18" charset="0"/>
                <a:cs typeface="Times New Roman" pitchFamily="18" charset="0"/>
              </a:rPr>
              <a:t>recurring </a:t>
            </a:r>
            <a:r>
              <a:rPr lang="en-US" altLang="en-US" sz="2400" b="1" i="1" dirty="0" smtClean="0" bmk="_Ref381701953">
                <a:latin typeface="+mn-lt"/>
                <a:ea typeface="Times New Roman" pitchFamily="18" charset="0"/>
                <a:cs typeface="Times New Roman" pitchFamily="18" charset="0"/>
              </a:rPr>
              <a:t>costs (right)</a:t>
            </a:r>
            <a:endParaRPr lang="en-US" sz="2400" dirty="0">
              <a:latin typeface="+mn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3590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5003840"/>
              </p:ext>
            </p:extLst>
          </p:nvPr>
        </p:nvGraphicFramePr>
        <p:xfrm>
          <a:off x="4876800" y="1371600"/>
          <a:ext cx="41148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1328056"/>
              </p:ext>
            </p:extLst>
          </p:nvPr>
        </p:nvGraphicFramePr>
        <p:xfrm>
          <a:off x="304800" y="1447800"/>
          <a:ext cx="441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02426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Autofit/>
          </a:bodyPr>
          <a:lstStyle/>
          <a:p>
            <a:r>
              <a:rPr lang="en-US" sz="3600" dirty="0" smtClean="0"/>
              <a:t>Solar system initial and recurring costs vary directly with capacity (“peak Watts”) and prices vary with quality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Solar home systems:  40 </a:t>
            </a:r>
            <a:r>
              <a:rPr lang="en-US" dirty="0" err="1" smtClean="0">
                <a:solidFill>
                  <a:srgbClr val="FF0000"/>
                </a:solidFill>
              </a:rPr>
              <a:t>Wp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Solar home systems:  100 </a:t>
            </a:r>
            <a:r>
              <a:rPr lang="en-US" dirty="0" err="1" smtClean="0">
                <a:solidFill>
                  <a:srgbClr val="FF0000"/>
                </a:solidFill>
              </a:rPr>
              <a:t>Wp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Solar mini-grids:  serves 20-50 homes</a:t>
            </a:r>
          </a:p>
        </p:txBody>
      </p:sp>
    </p:spTree>
    <p:extLst>
      <p:ext uri="{BB962C8B-B14F-4D97-AF65-F5344CB8AC3E}">
        <p14:creationId xmlns:p14="http://schemas.microsoft.com/office/powerpoint/2010/main" val="3851052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6" r="27778" b="3652"/>
          <a:stretch/>
        </p:blipFill>
        <p:spPr>
          <a:xfrm>
            <a:off x="3962400" y="85370"/>
            <a:ext cx="4800600" cy="666344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3276600" cy="2438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Mandalay Region: Grid Rollout Phases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7" t="9448" r="33151"/>
          <a:stretch/>
        </p:blipFill>
        <p:spPr>
          <a:xfrm>
            <a:off x="685800" y="2315287"/>
            <a:ext cx="2209800" cy="446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4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71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0" t="13567" r="19859" b="4070"/>
          <a:stretch>
            <a:fillRect/>
          </a:stretch>
        </p:blipFill>
        <p:spPr bwMode="auto">
          <a:xfrm>
            <a:off x="5105401" y="793281"/>
            <a:ext cx="3048000" cy="583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Population Data: Issue #1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4801" y="872409"/>
            <a:ext cx="4800600" cy="56427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000" dirty="0" smtClean="0"/>
              <a:t>Areas where we believe we are </a:t>
            </a:r>
            <a:r>
              <a:rPr lang="en-US" sz="3000" b="1" dirty="0" smtClean="0"/>
              <a:t>missing village locations</a:t>
            </a:r>
            <a:r>
              <a:rPr lang="en-US" sz="3000" dirty="0" smtClean="0"/>
              <a:t>:</a:t>
            </a:r>
          </a:p>
          <a:p>
            <a:r>
              <a:rPr lang="en-US" sz="3000" dirty="0" smtClean="0">
                <a:solidFill>
                  <a:srgbClr val="FF0000"/>
                </a:solidFill>
              </a:rPr>
              <a:t>All or most of:</a:t>
            </a:r>
          </a:p>
          <a:p>
            <a:pPr lvl="1"/>
            <a:r>
              <a:rPr lang="en-US" sz="3000" dirty="0" err="1" smtClean="0">
                <a:solidFill>
                  <a:srgbClr val="FF0000"/>
                </a:solidFill>
              </a:rPr>
              <a:t>Rakhine</a:t>
            </a:r>
            <a:endParaRPr lang="en-US" sz="3000" dirty="0">
              <a:solidFill>
                <a:srgbClr val="FF0000"/>
              </a:solidFill>
            </a:endParaRPr>
          </a:p>
          <a:p>
            <a:pPr lvl="1"/>
            <a:r>
              <a:rPr lang="en-US" sz="3000" dirty="0" err="1" smtClean="0">
                <a:solidFill>
                  <a:srgbClr val="FF0000"/>
                </a:solidFill>
              </a:rPr>
              <a:t>Tanintharyi</a:t>
            </a:r>
            <a:endParaRPr lang="en-US" sz="3000" dirty="0" smtClean="0">
              <a:solidFill>
                <a:srgbClr val="FF0000"/>
              </a:solidFill>
            </a:endParaRPr>
          </a:p>
          <a:p>
            <a:r>
              <a:rPr lang="en-US" sz="3000" dirty="0" smtClean="0"/>
              <a:t>Parts of:</a:t>
            </a:r>
          </a:p>
          <a:p>
            <a:pPr lvl="1"/>
            <a:r>
              <a:rPr lang="en-US" sz="3000" dirty="0" err="1" smtClean="0"/>
              <a:t>Kachin</a:t>
            </a:r>
            <a:endParaRPr lang="en-US" sz="3000" dirty="0" smtClean="0"/>
          </a:p>
          <a:p>
            <a:pPr lvl="1"/>
            <a:r>
              <a:rPr lang="en-US" sz="3000" dirty="0" smtClean="0"/>
              <a:t>Shan</a:t>
            </a:r>
            <a:endParaRPr lang="en-US" sz="3000" dirty="0"/>
          </a:p>
          <a:p>
            <a:pPr lvl="1"/>
            <a:r>
              <a:rPr lang="en-US" sz="3000" dirty="0" smtClean="0"/>
              <a:t>Kayin</a:t>
            </a:r>
            <a:endParaRPr lang="en-US" sz="3000" dirty="0"/>
          </a:p>
          <a:p>
            <a:pPr lvl="1"/>
            <a:r>
              <a:rPr lang="en-US" sz="3000" dirty="0" err="1" smtClean="0"/>
              <a:t>Kayah</a:t>
            </a:r>
            <a:endParaRPr lang="en-US" sz="3000" dirty="0" smtClean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5143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 rot="20104876">
            <a:off x="5697135" y="2758886"/>
            <a:ext cx="342900" cy="15906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53276" y="2362200"/>
            <a:ext cx="3429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477001" y="872409"/>
            <a:ext cx="904876" cy="10325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Oval 18"/>
          <p:cNvSpPr/>
          <p:nvPr/>
        </p:nvSpPr>
        <p:spPr>
          <a:xfrm rot="21157871">
            <a:off x="7020051" y="4883153"/>
            <a:ext cx="442493" cy="16102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676900" y="3960175"/>
            <a:ext cx="190500" cy="323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152400" y="529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826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7"/>
            <a:ext cx="9144000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93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7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61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7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26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77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839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7" y="310882"/>
            <a:ext cx="9042853" cy="63947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764"/>
            <a:ext cx="9143999" cy="64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24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Mandalay Region:  Grid Phase Metrics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8321"/>
            <a:ext cx="9165407" cy="2890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998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58" y="228600"/>
            <a:ext cx="8807141" cy="643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185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sz="3400" b="1" dirty="0" smtClean="0"/>
              <a:t>Mandalay Region:  All Electricity System Metrics</a:t>
            </a:r>
            <a:endParaRPr lang="en-US" sz="3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73"/>
          <a:stretch/>
        </p:blipFill>
        <p:spPr bwMode="auto">
          <a:xfrm>
            <a:off x="685800" y="762000"/>
            <a:ext cx="7611445" cy="441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996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868362"/>
          </a:xfrm>
        </p:spPr>
        <p:txBody>
          <a:bodyPr>
            <a:normAutofit/>
          </a:bodyPr>
          <a:lstStyle/>
          <a:p>
            <a:r>
              <a:rPr lang="en-US" sz="3400" b="1" dirty="0" smtClean="0"/>
              <a:t>Kayin State:  All Electricity System Metrics</a:t>
            </a:r>
            <a:endParaRPr lang="en-US" sz="34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289" b="27907"/>
          <a:stretch/>
        </p:blipFill>
        <p:spPr bwMode="auto">
          <a:xfrm>
            <a:off x="976745" y="838201"/>
            <a:ext cx="7100455" cy="4102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1376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3400" b="1" dirty="0" smtClean="0"/>
              <a:t>Chin </a:t>
            </a:r>
            <a:r>
              <a:rPr lang="en-US" sz="3400" b="1" dirty="0"/>
              <a:t>State:  </a:t>
            </a:r>
            <a:r>
              <a:rPr lang="en-US" sz="3400" b="1" dirty="0" smtClean="0"/>
              <a:t>All Electricity </a:t>
            </a:r>
            <a:r>
              <a:rPr lang="en-US" sz="3400" b="1" dirty="0"/>
              <a:t>System Metrics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557" b="27632"/>
          <a:stretch/>
        </p:blipFill>
        <p:spPr bwMode="auto">
          <a:xfrm>
            <a:off x="934369" y="914400"/>
            <a:ext cx="7371431" cy="4080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094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Population Data: Issue #2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3080960"/>
              </p:ext>
            </p:extLst>
          </p:nvPr>
        </p:nvGraphicFramePr>
        <p:xfrm>
          <a:off x="4191000" y="990600"/>
          <a:ext cx="4724400" cy="5638802"/>
        </p:xfrm>
        <a:graphic>
          <a:graphicData uri="http://schemas.openxmlformats.org/drawingml/2006/table">
            <a:tbl>
              <a:tblPr/>
              <a:tblGrid>
                <a:gridCol w="1389529"/>
                <a:gridCol w="1852705"/>
                <a:gridCol w="1482166"/>
              </a:tblGrid>
              <a:tr h="870258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Villages with pop values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of zero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(%)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Data gaps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Kachin</a:t>
                      </a: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Kayah</a:t>
                      </a: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700" b="1" i="0" u="none" strike="noStrike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 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 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 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8.5%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Rakhine</a:t>
                      </a: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(no village data)</a:t>
                      </a:r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X (no </a:t>
                      </a:r>
                      <a:r>
                        <a:rPr lang="en-US" sz="1700" b="1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vill</a:t>
                      </a:r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. data)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Shan 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15.8%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?</a:t>
                      </a:r>
                      <a:endParaRPr lang="en-US" sz="17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Yangon R.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Mandalay R.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~0.5%</a:t>
                      </a:r>
                      <a:endParaRPr lang="en-US" sz="17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7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Nyapitaw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99.7%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X (no </a:t>
                      </a:r>
                      <a:r>
                        <a:rPr lang="en-US" sz="1700" b="1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vill</a:t>
                      </a:r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. data)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Sagaing</a:t>
                      </a: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Bago R.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Magway</a:t>
                      </a: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Ayeyar</a:t>
                      </a: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R.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?</a:t>
                      </a:r>
                      <a:endParaRPr lang="en-US" sz="17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Tanin</a:t>
                      </a:r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R.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~5-6%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152401" y="1143000"/>
            <a:ext cx="3886199" cy="556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 smtClean="0"/>
              <a:t>Areas where too many villages have </a:t>
            </a:r>
            <a:r>
              <a:rPr lang="en-US" sz="3600" b="1" dirty="0" smtClean="0"/>
              <a:t>zero population values</a:t>
            </a:r>
            <a:r>
              <a:rPr lang="en-US" sz="3600" dirty="0" smtClean="0"/>
              <a:t>:</a:t>
            </a:r>
            <a:endParaRPr lang="en-US" sz="3600" dirty="0"/>
          </a:p>
          <a:p>
            <a:r>
              <a:rPr lang="en-US" sz="3600" dirty="0" smtClean="0">
                <a:solidFill>
                  <a:srgbClr val="FF0000"/>
                </a:solidFill>
              </a:rPr>
              <a:t>Most severe:</a:t>
            </a:r>
          </a:p>
          <a:p>
            <a:pPr lvl="1"/>
            <a:r>
              <a:rPr lang="en-US" sz="3300" dirty="0" smtClean="0">
                <a:solidFill>
                  <a:srgbClr val="FF0000"/>
                </a:solidFill>
              </a:rPr>
              <a:t>NPT</a:t>
            </a:r>
            <a:endParaRPr lang="en-US" sz="3300" dirty="0">
              <a:solidFill>
                <a:srgbClr val="FF0000"/>
              </a:solidFill>
            </a:endParaRPr>
          </a:p>
          <a:p>
            <a:pPr lvl="1"/>
            <a:r>
              <a:rPr lang="en-US" sz="3300" dirty="0" err="1" smtClean="0">
                <a:solidFill>
                  <a:srgbClr val="FF0000"/>
                </a:solidFill>
              </a:rPr>
              <a:t>Rakhine</a:t>
            </a:r>
            <a:endParaRPr lang="en-US" sz="3300" dirty="0" smtClean="0">
              <a:solidFill>
                <a:srgbClr val="FF0000"/>
              </a:solidFill>
            </a:endParaRPr>
          </a:p>
          <a:p>
            <a:pPr lvl="1"/>
            <a:r>
              <a:rPr lang="en-US" sz="3300" dirty="0" smtClean="0">
                <a:solidFill>
                  <a:srgbClr val="FF0000"/>
                </a:solidFill>
              </a:rPr>
              <a:t>Shan</a:t>
            </a:r>
          </a:p>
          <a:p>
            <a:pPr lvl="1"/>
            <a:r>
              <a:rPr lang="en-US" sz="3300" dirty="0" smtClean="0">
                <a:solidFill>
                  <a:srgbClr val="FF0000"/>
                </a:solidFill>
              </a:rPr>
              <a:t>Mon</a:t>
            </a:r>
          </a:p>
          <a:p>
            <a:r>
              <a:rPr lang="en-US" sz="3600" dirty="0" smtClean="0"/>
              <a:t>Less severe:</a:t>
            </a:r>
          </a:p>
          <a:p>
            <a:pPr lvl="1"/>
            <a:r>
              <a:rPr lang="en-US" sz="3300" dirty="0" err="1" smtClean="0"/>
              <a:t>Bago</a:t>
            </a:r>
            <a:endParaRPr lang="en-US" sz="3300" dirty="0" smtClean="0"/>
          </a:p>
          <a:p>
            <a:pPr lvl="1"/>
            <a:r>
              <a:rPr lang="en-US" sz="3300" dirty="0" smtClean="0"/>
              <a:t>Yangon</a:t>
            </a:r>
          </a:p>
          <a:p>
            <a:pPr lvl="1"/>
            <a:r>
              <a:rPr lang="en-US" sz="3300" dirty="0" smtClean="0"/>
              <a:t>Mandalay (resolved)</a:t>
            </a:r>
          </a:p>
        </p:txBody>
      </p:sp>
    </p:spTree>
    <p:extLst>
      <p:ext uri="{BB962C8B-B14F-4D97-AF65-F5344CB8AC3E}">
        <p14:creationId xmlns:p14="http://schemas.microsoft.com/office/powerpoint/2010/main" val="1612897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Key Parameters and Cost Assumptions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493573"/>
              </p:ext>
            </p:extLst>
          </p:nvPr>
        </p:nvGraphicFramePr>
        <p:xfrm>
          <a:off x="228600" y="1295400"/>
          <a:ext cx="8534400" cy="4874895"/>
        </p:xfrm>
        <a:graphic>
          <a:graphicData uri="http://schemas.openxmlformats.org/drawingml/2006/table">
            <a:tbl>
              <a:tblPr/>
              <a:tblGrid>
                <a:gridCol w="381000"/>
                <a:gridCol w="4953000"/>
                <a:gridCol w="1207432"/>
                <a:gridCol w="996484"/>
                <a:gridCol w="996484"/>
              </a:tblGrid>
              <a:tr h="247650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Mandalay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demand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household unit demand per household per year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1,000 </a:t>
                      </a:r>
                      <a:r>
                        <a:rPr lang="en-US" sz="16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kWhr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target household penetration 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peak electrical hours of operation per year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1,095 hours/year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demographics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mean household size (rural)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persons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mean household size (urban)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persons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mean interhousehold distance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 meters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effective population growth rate per year (rural)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1.2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1.0%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0.76%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effective population growth rate per year (urban)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1.8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2.8%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2.3%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urban population threshold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5000 persons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distribution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LV line cost per meter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US $15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LV line equipment cost per connection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 $100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LV line equipment O&amp;M cost as fraction of equipment 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LV line lifetime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 years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LV line O&amp;M cost per year as fraction of line 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finance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economic growth rate per year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elasticity of electricity demand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interest rate per year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time horizon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 years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198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Key Parameters and Cost Assumptions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703134"/>
              </p:ext>
            </p:extLst>
          </p:nvPr>
        </p:nvGraphicFramePr>
        <p:xfrm>
          <a:off x="304800" y="1143000"/>
          <a:ext cx="8229598" cy="2847975"/>
        </p:xfrm>
        <a:graphic>
          <a:graphicData uri="http://schemas.openxmlformats.org/drawingml/2006/table">
            <a:tbl>
              <a:tblPr/>
              <a:tblGrid>
                <a:gridCol w="477202"/>
                <a:gridCol w="4247198"/>
                <a:gridCol w="1344525"/>
                <a:gridCol w="1137822"/>
                <a:gridCol w="1022851"/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Mandalay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US" sz="3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Grid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available system capacities (transformer)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50 – 1,000 kVA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distribution loss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electricity cost per kilowatt-hour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US $0.13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installation cost per connection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 $200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MV line cost per meter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+mn-lt"/>
                        </a:rPr>
                        <a:t>US $20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US $20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US $22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MV line lifetime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 years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MV line O&amp;M cost per year as fraction of line 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transformer cost per grid system kilowatt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 $50 / kVA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transformer lifetime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years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Trans.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O&amp;M cost per year as fraction of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trans.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406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Key Parameters and Cost Assumptions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764830"/>
              </p:ext>
            </p:extLst>
          </p:nvPr>
        </p:nvGraphicFramePr>
        <p:xfrm>
          <a:off x="152400" y="1143000"/>
          <a:ext cx="8534401" cy="2594610"/>
        </p:xfrm>
        <a:graphic>
          <a:graphicData uri="http://schemas.openxmlformats.org/drawingml/2006/table">
            <a:tbl>
              <a:tblPr/>
              <a:tblGrid>
                <a:gridCol w="566489"/>
                <a:gridCol w="4691311"/>
                <a:gridCol w="1187348"/>
                <a:gridCol w="943449"/>
                <a:gridCol w="1145804"/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Mandalay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3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Mini-Grid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available system capacities (diesel generator)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25 – 1,000 kVA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diesel fuel cost per liter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+mn-lt"/>
                        </a:rPr>
                        <a:t>US $1.15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US $1.15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366092"/>
                          </a:solidFill>
                          <a:effectLst/>
                          <a:latin typeface="Calibri"/>
                        </a:rPr>
                        <a:t>US $1.225</a:t>
                      </a:r>
                      <a:endParaRPr lang="en-US" sz="1600" b="1" i="0" u="none" strike="noStrike" dirty="0">
                        <a:solidFill>
                          <a:srgbClr val="36609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diesel fuel liters consumed per kilowatt-hour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0.4 l/kW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0.4 l/kW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0.4 l/kW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diesel generator cost per diesel system kilowatt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 $170 / kVA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diesel generator hours of operation per year (minimum)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1095 hours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diesel generator installation cost as fraction of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gen.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diesel generator lifetime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years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diesel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gen.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O&amp;M cost per year as fraction of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gen.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distribution loss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4831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Key Parameters and Cost Assumptions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513184"/>
              </p:ext>
            </p:extLst>
          </p:nvPr>
        </p:nvGraphicFramePr>
        <p:xfrm>
          <a:off x="304801" y="1202055"/>
          <a:ext cx="8610599" cy="3598545"/>
        </p:xfrm>
        <a:graphic>
          <a:graphicData uri="http://schemas.openxmlformats.org/drawingml/2006/table">
            <a:tbl>
              <a:tblPr/>
              <a:tblGrid>
                <a:gridCol w="457199"/>
                <a:gridCol w="4953000"/>
                <a:gridCol w="1143000"/>
                <a:gridCol w="990599"/>
                <a:gridCol w="1066801"/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Mandalay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Kayin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en-US" sz="3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Off-Grid (solar)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available system capacities (PV panel)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 W - 1.5 kW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diesel generator hours of operation per year (minimum)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1095 hours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peak sun hours per year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1320 peak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hours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PV balance cost as fraction of panel 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PV balance lifetime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years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PV battery cost per kilowatt-hour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150 US$/kWh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PV battery kilowatt-hours per PV component kilowatt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 kWh/</a:t>
                      </a:r>
                      <a:r>
                        <a:rPr lang="en-US" sz="16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kWp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PV battery lifetime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years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PV component efficiency loss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PV component O&amp;M cost per year as fraction of component cost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PV panel cost per PV component kilowatt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US $1000 / </a:t>
                      </a:r>
                      <a:r>
                        <a:rPr lang="en-US" sz="16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kWp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PV panel lifetime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 years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109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9"/>
            <a:ext cx="2362200" cy="3348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3048"/>
            <a:ext cx="2619829" cy="3704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752137"/>
            <a:ext cx="2197219" cy="31058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047999"/>
            <a:ext cx="2667000" cy="38040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2653299" cy="37522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929963"/>
            <a:ext cx="4114800" cy="29089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0"/>
            <a:ext cx="404431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3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200"/>
            <a:ext cx="9144000" cy="594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9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1.2: key input data:  </a:t>
            </a:r>
            <a:r>
              <a:rPr lang="en-US" b="1" dirty="0" smtClean="0"/>
              <a:t>Grid Lines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HV Grid:</a:t>
            </a:r>
          </a:p>
          <a:p>
            <a:pPr lvl="1"/>
            <a:r>
              <a:rPr lang="en-US" dirty="0" smtClean="0"/>
              <a:t>Obtained from MEPE</a:t>
            </a:r>
          </a:p>
          <a:p>
            <a:pPr lvl="1"/>
            <a:r>
              <a:rPr lang="en-US" dirty="0" smtClean="0"/>
              <a:t>Used for </a:t>
            </a:r>
            <a:r>
              <a:rPr lang="en-US" b="1" dirty="0" smtClean="0"/>
              <a:t>rough estimate of potential access</a:t>
            </a:r>
          </a:p>
          <a:p>
            <a:r>
              <a:rPr lang="en-US" b="1" dirty="0" smtClean="0"/>
              <a:t>MV Grid Lines</a:t>
            </a:r>
          </a:p>
          <a:p>
            <a:pPr lvl="1"/>
            <a:r>
              <a:rPr lang="en-US" dirty="0" smtClean="0"/>
              <a:t>Obtained from ESE and YESB:  Hundreds of MV grid maps at varying level of accuracy (state</a:t>
            </a:r>
            <a:r>
              <a:rPr lang="en-US" dirty="0"/>
              <a:t>, </a:t>
            </a:r>
            <a:r>
              <a:rPr lang="en-US" dirty="0" smtClean="0"/>
              <a:t>district, township) and varying types (jpeg, pdf, etc.).</a:t>
            </a:r>
          </a:p>
          <a:p>
            <a:pPr lvl="1"/>
            <a:r>
              <a:rPr lang="en-US" dirty="0" smtClean="0"/>
              <a:t>These were geo-referenced and digitized – to create </a:t>
            </a:r>
            <a:r>
              <a:rPr lang="en-US" dirty="0" err="1" smtClean="0"/>
              <a:t>shapefiles</a:t>
            </a:r>
            <a:r>
              <a:rPr lang="en-US" dirty="0" smtClean="0"/>
              <a:t> – by Earth Institute and Resources and Environment Myanmar (Yangon).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42927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4" y="228600"/>
            <a:ext cx="9067800" cy="792162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HV Grid Line Data:  </a:t>
            </a:r>
            <a:r>
              <a:rPr lang="en-US" sz="2800" dirty="0" smtClean="0">
                <a:solidFill>
                  <a:srgbClr val="FF0000"/>
                </a:solidFill>
              </a:rPr>
              <a:t>existing</a:t>
            </a:r>
            <a:r>
              <a:rPr lang="en-US" sz="2800" dirty="0" smtClean="0"/>
              <a:t> </a:t>
            </a:r>
            <a:r>
              <a:rPr lang="en-US" sz="2800" dirty="0"/>
              <a:t>and </a:t>
            </a:r>
            <a:r>
              <a:rPr lang="en-US" sz="2800" dirty="0">
                <a:solidFill>
                  <a:srgbClr val="D26900"/>
                </a:solidFill>
              </a:rPr>
              <a:t>planned</a:t>
            </a:r>
            <a:r>
              <a:rPr lang="en-US" sz="2800" dirty="0"/>
              <a:t> </a:t>
            </a:r>
            <a:r>
              <a:rPr lang="en-US" sz="2800" dirty="0" smtClean="0"/>
              <a:t>HV line 25 or 50 km from villages provides </a:t>
            </a:r>
            <a:r>
              <a:rPr lang="en-US" sz="2800" dirty="0"/>
              <a:t>a </a:t>
            </a:r>
            <a:r>
              <a:rPr lang="en-US" sz="2800" b="1" dirty="0"/>
              <a:t>rough estimate of potential </a:t>
            </a:r>
            <a:r>
              <a:rPr lang="en-US" sz="2800" b="1" dirty="0" smtClean="0"/>
              <a:t>access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3074" name="Picture 718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6" t="7166" r="38342"/>
          <a:stretch/>
        </p:blipFill>
        <p:spPr bwMode="auto">
          <a:xfrm>
            <a:off x="758042" y="1237043"/>
            <a:ext cx="3813958" cy="539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718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7" t="7190" r="37141"/>
          <a:stretch/>
        </p:blipFill>
        <p:spPr bwMode="auto">
          <a:xfrm>
            <a:off x="5867400" y="1256044"/>
            <a:ext cx="2667000" cy="537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0467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-36501" tIns="45720" rIns="-36501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smtClean="0" bmk="_Ref381718254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Figure 5: 25 and 50 km buffers surrounding </a:t>
            </a:r>
            <a:r>
              <a:rPr kumimoji="0" lang="en-US" altLang="en-US" sz="1000" b="1" i="1" u="none" strike="noStrike" cap="none" normalizeH="0" baseline="0" smtClean="0" bmk="_Ref381718254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existing (left) </a:t>
            </a:r>
            <a:r>
              <a:rPr kumimoji="0" lang="en-US" altLang="en-US" sz="1000" b="1" i="0" u="none" strike="noStrike" cap="none" normalizeH="0" baseline="0" smtClean="0" bmk="_Ref381718254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and </a:t>
            </a:r>
            <a:r>
              <a:rPr kumimoji="0" lang="en-US" altLang="en-US" sz="1000" b="1" i="1" u="none" strike="noStrike" cap="none" normalizeH="0" baseline="0" smtClean="0" bmk="_Ref381718254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proposed (right)</a:t>
            </a:r>
            <a:r>
              <a:rPr kumimoji="0" lang="en-US" altLang="en-US" sz="1000" b="1" i="0" u="none" strike="noStrike" cap="none" normalizeH="0" baseline="0" smtClean="0" bmk="_Ref381718254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high voltage (HV) grid infrastructure; small black points are settlement (points are not scaled by population).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970852"/>
              </p:ext>
            </p:extLst>
          </p:nvPr>
        </p:nvGraphicFramePr>
        <p:xfrm>
          <a:off x="846117" y="4930202"/>
          <a:ext cx="2518558" cy="1822704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259279"/>
                <a:gridCol w="1259279"/>
              </a:tblGrid>
              <a:tr h="619756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</a:rPr>
                        <a:t>Existing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en-US" sz="20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HV </a:t>
                      </a:r>
                      <a:r>
                        <a:rPr lang="en-US" sz="2000" dirty="0">
                          <a:effectLst/>
                        </a:rPr>
                        <a:t>lines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9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% within 25 km</a:t>
                      </a:r>
                      <a:endParaRPr lang="en-US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% within 50 km</a:t>
                      </a:r>
                      <a:endParaRPr lang="en-US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</a:tr>
              <a:tr h="3597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</a:rPr>
                        <a:t>73%</a:t>
                      </a:r>
                      <a:endParaRPr lang="en-US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</a:rPr>
                        <a:t>86%</a:t>
                      </a:r>
                      <a:endParaRPr lang="en-US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266428"/>
              </p:ext>
            </p:extLst>
          </p:nvPr>
        </p:nvGraphicFramePr>
        <p:xfrm>
          <a:off x="5029200" y="4946175"/>
          <a:ext cx="2239992" cy="1822704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098240"/>
                <a:gridCol w="1141752"/>
              </a:tblGrid>
              <a:tr h="56775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</a:rPr>
                        <a:t>Existing</a:t>
                      </a:r>
                      <a:r>
                        <a:rPr lang="en-US" sz="2000" dirty="0">
                          <a:effectLst/>
                        </a:rPr>
                        <a:t> &amp; </a:t>
                      </a:r>
                      <a:r>
                        <a:rPr lang="en-US" sz="2000" dirty="0" smtClean="0">
                          <a:solidFill>
                            <a:srgbClr val="D26900"/>
                          </a:solidFill>
                          <a:effectLst/>
                        </a:rPr>
                        <a:t>Planned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HV </a:t>
                      </a:r>
                      <a:r>
                        <a:rPr lang="en-US" sz="2000" dirty="0">
                          <a:effectLst/>
                        </a:rPr>
                        <a:t>lines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677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% within 25 km</a:t>
                      </a:r>
                      <a:endParaRPr lang="en-US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% within 50 km</a:t>
                      </a:r>
                      <a:endParaRPr lang="en-US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</a:tr>
              <a:tr h="3191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</a:rPr>
                        <a:t>92%</a:t>
                      </a:r>
                      <a:endParaRPr lang="en-US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</a:rPr>
                        <a:t>99%</a:t>
                      </a:r>
                      <a:endParaRPr lang="en-US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66" marR="68366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1072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4074</TotalTime>
  <Words>2881</Words>
  <Application>Microsoft Macintosh PowerPoint</Application>
  <PresentationFormat>On-screen Show (4:3)</PresentationFormat>
  <Paragraphs>575</Paragraphs>
  <Slides>75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Office Theme</vt:lpstr>
      <vt:lpstr>Electrification Planning for Myanmar:  Methodology and Sample Results for: Kayin State  and Chin State</vt:lpstr>
      <vt:lpstr>Part I:  Methodology</vt:lpstr>
      <vt:lpstr>Steps</vt:lpstr>
      <vt:lpstr>Step 1.1: key input data: Population</vt:lpstr>
      <vt:lpstr>Population Data: Progress and Issues</vt:lpstr>
      <vt:lpstr>Population Data: Issue #1</vt:lpstr>
      <vt:lpstr>Population Data: Issue #2</vt:lpstr>
      <vt:lpstr>Step 1.2: key input data:  Grid Lines</vt:lpstr>
      <vt:lpstr>HV Grid Line Data:  existing and planned HV line 25 or 50 km from villages provides a rough estimate of potential access.</vt:lpstr>
      <vt:lpstr>MV Grid Line Data</vt:lpstr>
      <vt:lpstr>MV Grid Data: Progress</vt:lpstr>
      <vt:lpstr>PowerPoint Presentation</vt:lpstr>
      <vt:lpstr>PowerPoint Presentation</vt:lpstr>
      <vt:lpstr>GIS “buffering” to select pop points in range of low-voltage connection to existing grid</vt:lpstr>
      <vt:lpstr>Step 1.3: key input data: Model Parameters</vt:lpstr>
      <vt:lpstr>Some Important Cost &amp; Technical Inputs</vt:lpstr>
      <vt:lpstr>Step 2: Algorithmic Modeling</vt:lpstr>
      <vt:lpstr>Grid roll-out</vt:lpstr>
      <vt:lpstr>Part II, Sample Results: Kayin and Chin</vt:lpstr>
      <vt:lpstr>PowerPoint Presentation</vt:lpstr>
      <vt:lpstr>Preliminary Results for Kayin State</vt:lpstr>
      <vt:lpstr>Kayin State: Electricity Systems</vt:lpstr>
      <vt:lpstr>Kayin: Key results</vt:lpstr>
      <vt:lpstr>Kayin State per household initial costs (left) and annual recurring costs (right)</vt:lpstr>
      <vt:lpstr>Kayin State: Grid Rollout Phases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Kayin State:  Grid Phase Metrics</vt:lpstr>
      <vt:lpstr>PowerPoint Presentation</vt:lpstr>
      <vt:lpstr>Preliminary Results for Chin State</vt:lpstr>
      <vt:lpstr>Chin State: Electricity Systems</vt:lpstr>
      <vt:lpstr>Chin: Key results</vt:lpstr>
      <vt:lpstr>Chin: Key results</vt:lpstr>
      <vt:lpstr>Chin State per household initial costs (left) and annual recurring costs (right)</vt:lpstr>
      <vt:lpstr>Chin State: Grid Roll-out Phases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Chin State:  Grid Phase Metrics</vt:lpstr>
      <vt:lpstr>PowerPoint Presentation</vt:lpstr>
      <vt:lpstr>Comparison:   The Effect of Geography</vt:lpstr>
      <vt:lpstr>PowerPoint Presentation</vt:lpstr>
      <vt:lpstr>Comparison of Electrification Technology by Settlement Size shows the effect of population density and distance between villages</vt:lpstr>
      <vt:lpstr>Pre-grid electrification</vt:lpstr>
      <vt:lpstr>Potential USES internally</vt:lpstr>
      <vt:lpstr>Next Steps</vt:lpstr>
      <vt:lpstr>Thank You!  We look forward to your feedback and further discussion…</vt:lpstr>
      <vt:lpstr>Supplements</vt:lpstr>
      <vt:lpstr>Preliminary Results for  Mandalay Region</vt:lpstr>
      <vt:lpstr>Mandalay Region: Electricity Systems</vt:lpstr>
      <vt:lpstr>Mandalay Region: Key results</vt:lpstr>
      <vt:lpstr>Mandalay Region per household initial costs (left) and annual recurring costs (right)</vt:lpstr>
      <vt:lpstr>Solar system initial and recurring costs vary directly with capacity (“peak Watts”) and prices vary with quality</vt:lpstr>
      <vt:lpstr>Mandalay Region: Grid Rollout Phases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Mandalay Region:  Grid Phase Metrics</vt:lpstr>
      <vt:lpstr>PowerPoint Presentation</vt:lpstr>
      <vt:lpstr>Mandalay Region:  All Electricity System Metrics</vt:lpstr>
      <vt:lpstr>Kayin State:  All Electricity System Metrics</vt:lpstr>
      <vt:lpstr>Chin State:  All Electricity System Metrics</vt:lpstr>
      <vt:lpstr>Key Parameters and Cost Assumptions</vt:lpstr>
      <vt:lpstr>Key Parameters and Cost Assumptions</vt:lpstr>
      <vt:lpstr>Key Parameters and Cost Assumptions</vt:lpstr>
      <vt:lpstr>Key Parameters and Cost Assumptions</vt:lpstr>
      <vt:lpstr>PowerPoint Presentation</vt:lpstr>
      <vt:lpstr>PowerPoint Presentation</vt:lpstr>
    </vt:vector>
  </TitlesOfParts>
  <Company>Columbia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Columbia University</dc:creator>
  <cp:lastModifiedBy>vijay</cp:lastModifiedBy>
  <cp:revision>171</cp:revision>
  <dcterms:created xsi:type="dcterms:W3CDTF">2014-02-26T21:30:11Z</dcterms:created>
  <dcterms:modified xsi:type="dcterms:W3CDTF">2014-03-20T01:37:07Z</dcterms:modified>
</cp:coreProperties>
</file>